
<file path=[Content_Types].xml><?xml version="1.0" encoding="utf-8"?>
<Types xmlns="http://schemas.openxmlformats.org/package/2006/content-types">
  <Default ContentType="application/x-fontdata" Extension="fntdata"/>
  <Default ContentType="image/gif" Extension="gif"/>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6"/>
    <p:sldId id="257" r:id="rId47"/>
    <p:sldId id="258" r:id="rId48"/>
    <p:sldId id="259" r:id="rId49"/>
    <p:sldId id="260" r:id="rId50"/>
    <p:sldId id="261" r:id="rId51"/>
    <p:sldId id="262" r:id="rId52"/>
    <p:sldId id="263" r:id="rId53"/>
    <p:sldId id="264" r:id="rId54"/>
    <p:sldId id="265" r:id="rId55"/>
    <p:sldId id="266" r:id="rId56"/>
    <p:sldId id="267" r:id="rId57"/>
    <p:sldId id="268" r:id="rId58"/>
    <p:sldId id="269" r:id="rId59"/>
    <p:sldId id="270" r:id="rId60"/>
    <p:sldId id="271" r:id="rId61"/>
    <p:sldId id="272" r:id="rId62"/>
    <p:sldId id="273" r:id="rId63"/>
    <p:sldId id="274" r:id="rId64"/>
    <p:sldId id="275" r:id="rId65"/>
    <p:sldId id="276" r:id="rId66"/>
    <p:sldId id="277" r:id="rId67"/>
    <p:sldId id="278" r:id="rId68"/>
    <p:sldId id="279" r:id="rId69"/>
    <p:sldId id="280" r:id="rId70"/>
    <p:sldId id="281" r:id="rId71"/>
    <p:sldId id="282" r:id="rId72"/>
    <p:sldId id="283" r:id="rId73"/>
    <p:sldId id="284" r:id="rId74"/>
    <p:sldId id="285" r:id="rId75"/>
    <p:sldId id="286" r:id="rId76"/>
    <p:sldId id="287" r:id="rId77"/>
    <p:sldId id="288" r:id="rId78"/>
    <p:sldId id="289" r:id="rId79"/>
    <p:sldId id="290" r:id="rId80"/>
    <p:sldId id="291" r:id="rId81"/>
    <p:sldId id="292" r:id="rId82"/>
    <p:sldId id="293" r:id="rId83"/>
    <p:sldId id="294" r:id="rId84"/>
    <p:sldId id="295" r:id="rId85"/>
    <p:sldId id="296" r:id="rId86"/>
    <p:sldId id="297" r:id="rId87"/>
    <p:sldId id="298" r:id="rId88"/>
    <p:sldId id="299" r:id="rId89"/>
    <p:sldId id="300" r:id="rId90"/>
    <p:sldId id="301" r:id="rId91"/>
    <p:sldId id="302" r:id="rId92"/>
    <p:sldId id="303" r:id="rId93"/>
    <p:sldId id="304" r:id="rId94"/>
    <p:sldId id="305" r:id="rId95"/>
    <p:sldId id="306" r:id="rId96"/>
    <p:sldId id="307" r:id="rId97"/>
    <p:sldId id="308" r:id="rId98"/>
    <p:sldId id="309" r:id="rId99"/>
    <p:sldId id="310" r:id="rId100"/>
    <p:sldId id="311" r:id="rId101"/>
    <p:sldId id="312" r:id="rId102"/>
    <p:sldId id="313" r:id="rId103"/>
    <p:sldId id="314" r:id="rId104"/>
    <p:sldId id="315" r:id="rId105"/>
    <p:sldId id="316" r:id="rId106"/>
  </p:sldIdLst>
  <p:sldSz cx="18288000" cy="10287000"/>
  <p:notesSz cx="6858000" cy="9144000"/>
  <p:embeddedFontLst>
    <p:embeddedFont>
      <p:font typeface="Alfa Slab One" charset="1" panose="00000500000000000000"/>
      <p:regular r:id="rId6"/>
    </p:embeddedFont>
    <p:embeddedFont>
      <p:font typeface="Alfa Slab One Italics" charset="1" panose="000005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Cabin" charset="1" panose="00000500000000000000"/>
      <p:regular r:id="rId12"/>
    </p:embeddedFont>
    <p:embeddedFont>
      <p:font typeface="Cabin Bold" charset="1" panose="00000800000000000000"/>
      <p:regular r:id="rId13"/>
    </p:embeddedFont>
    <p:embeddedFont>
      <p:font typeface="Cabin Italics" charset="1" panose="00000500000000000000"/>
      <p:regular r:id="rId14"/>
    </p:embeddedFont>
    <p:embeddedFont>
      <p:font typeface="Cabin Bold Italics" charset="1" panose="00000800000000000000"/>
      <p:regular r:id="rId15"/>
    </p:embeddedFont>
    <p:embeddedFont>
      <p:font typeface="Cabin Medium" charset="1" panose="00000600000000000000"/>
      <p:regular r:id="rId16"/>
    </p:embeddedFont>
    <p:embeddedFont>
      <p:font typeface="Cabin Medium Italics" charset="1" panose="00000600000000000000"/>
      <p:regular r:id="rId17"/>
    </p:embeddedFont>
    <p:embeddedFont>
      <p:font typeface="Cabin Semi-Bold" charset="1" panose="00000700000000000000"/>
      <p:regular r:id="rId18"/>
    </p:embeddedFont>
    <p:embeddedFont>
      <p:font typeface="Cabin Semi-Bold Italics" charset="1" panose="00000700000000000000"/>
      <p:regular r:id="rId19"/>
    </p:embeddedFont>
    <p:embeddedFont>
      <p:font typeface="Alegreya" charset="1" panose="00000500000000000000"/>
      <p:regular r:id="rId20"/>
    </p:embeddedFont>
    <p:embeddedFont>
      <p:font typeface="Alegreya Bold" charset="1" panose="00000800000000000000"/>
      <p:regular r:id="rId21"/>
    </p:embeddedFont>
    <p:embeddedFont>
      <p:font typeface="Alegreya Italics" charset="1" panose="00000500000000000000"/>
      <p:regular r:id="rId22"/>
    </p:embeddedFont>
    <p:embeddedFont>
      <p:font typeface="Alegreya Bold Italics" charset="1" panose="00000800000000000000"/>
      <p:regular r:id="rId23"/>
    </p:embeddedFont>
    <p:embeddedFont>
      <p:font typeface="Alegreya Medium" charset="1" panose="00000600000000000000"/>
      <p:regular r:id="rId24"/>
    </p:embeddedFont>
    <p:embeddedFont>
      <p:font typeface="Alegreya Medium Italics" charset="1" panose="00000600000000000000"/>
      <p:regular r:id="rId25"/>
    </p:embeddedFont>
    <p:embeddedFont>
      <p:font typeface="Alegreya Ultra-Bold" charset="1" panose="00000900000000000000"/>
      <p:regular r:id="rId26"/>
    </p:embeddedFont>
    <p:embeddedFont>
      <p:font typeface="Alegreya Ultra-Bold Italics" charset="1" panose="00000900000000000000"/>
      <p:regular r:id="rId27"/>
    </p:embeddedFont>
    <p:embeddedFont>
      <p:font typeface="Alegreya Heavy" charset="1" panose="00000A00000000000000"/>
      <p:regular r:id="rId28"/>
    </p:embeddedFont>
    <p:embeddedFont>
      <p:font typeface="Alegreya Heavy Italics" charset="1" panose="00000A00000000000000"/>
      <p:regular r:id="rId29"/>
    </p:embeddedFont>
    <p:embeddedFont>
      <p:font typeface="Open Sauce" charset="1" panose="00000500000000000000"/>
      <p:regular r:id="rId30"/>
    </p:embeddedFont>
    <p:embeddedFont>
      <p:font typeface="Open Sauce Bold" charset="1" panose="00000800000000000000"/>
      <p:regular r:id="rId31"/>
    </p:embeddedFont>
    <p:embeddedFont>
      <p:font typeface="Open Sauce Italics" charset="1" panose="00000500000000000000"/>
      <p:regular r:id="rId32"/>
    </p:embeddedFont>
    <p:embeddedFont>
      <p:font typeface="Open Sauce Bold Italics" charset="1" panose="00000800000000000000"/>
      <p:regular r:id="rId33"/>
    </p:embeddedFont>
    <p:embeddedFont>
      <p:font typeface="Open Sauce Light" charset="1" panose="00000400000000000000"/>
      <p:regular r:id="rId34"/>
    </p:embeddedFont>
    <p:embeddedFont>
      <p:font typeface="Open Sauce Light Italics" charset="1" panose="00000400000000000000"/>
      <p:regular r:id="rId35"/>
    </p:embeddedFont>
    <p:embeddedFont>
      <p:font typeface="Open Sauce Medium" charset="1" panose="00000600000000000000"/>
      <p:regular r:id="rId36"/>
    </p:embeddedFont>
    <p:embeddedFont>
      <p:font typeface="Open Sauce Medium Italics" charset="1" panose="00000600000000000000"/>
      <p:regular r:id="rId37"/>
    </p:embeddedFont>
    <p:embeddedFont>
      <p:font typeface="Open Sauce Semi-Bold" charset="1" panose="00000700000000000000"/>
      <p:regular r:id="rId38"/>
    </p:embeddedFont>
    <p:embeddedFont>
      <p:font typeface="Open Sauce Semi-Bold Italics" charset="1" panose="00000700000000000000"/>
      <p:regular r:id="rId39"/>
    </p:embeddedFont>
    <p:embeddedFont>
      <p:font typeface="Open Sauce Heavy" charset="1" panose="00000A00000000000000"/>
      <p:regular r:id="rId40"/>
    </p:embeddedFont>
    <p:embeddedFont>
      <p:font typeface="Open Sauce Heavy Italics" charset="1" panose="00000A00000000000000"/>
      <p:regular r:id="rId41"/>
    </p:embeddedFont>
    <p:embeddedFont>
      <p:font typeface="Alice" charset="1" panose="00000500000000000000"/>
      <p:regular r:id="rId42"/>
    </p:embeddedFont>
    <p:embeddedFont>
      <p:font typeface="Alice Bold" charset="1" panose="00000500000000000000"/>
      <p:regular r:id="rId43"/>
    </p:embeddedFont>
    <p:embeddedFont>
      <p:font typeface="Alice Italics" charset="1" panose="00000500000000000000"/>
      <p:regular r:id="rId44"/>
    </p:embeddedFont>
    <p:embeddedFont>
      <p:font typeface="Alice Bold Italics" charset="1" panose="0000050000000000000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slides/slide55.xml" Type="http://schemas.openxmlformats.org/officeDocument/2006/relationships/slide"/><Relationship Id="rId101" Target="slides/slide56.xml" Type="http://schemas.openxmlformats.org/officeDocument/2006/relationships/slide"/><Relationship Id="rId102" Target="slides/slide57.xml" Type="http://schemas.openxmlformats.org/officeDocument/2006/relationships/slide"/><Relationship Id="rId103" Target="slides/slide58.xml" Type="http://schemas.openxmlformats.org/officeDocument/2006/relationships/slide"/><Relationship Id="rId104" Target="slides/slide59.xml" Type="http://schemas.openxmlformats.org/officeDocument/2006/relationships/slide"/><Relationship Id="rId105" Target="slides/slide60.xml" Type="http://schemas.openxmlformats.org/officeDocument/2006/relationships/slide"/><Relationship Id="rId106" Target="slides/slide61.xml" Type="http://schemas.openxmlformats.org/officeDocument/2006/relationships/slide"/><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slides/slide1.xml" Type="http://schemas.openxmlformats.org/officeDocument/2006/relationships/slide"/><Relationship Id="rId47" Target="slides/slide2.xml" Type="http://schemas.openxmlformats.org/officeDocument/2006/relationships/slide"/><Relationship Id="rId48" Target="slides/slide3.xml" Type="http://schemas.openxmlformats.org/officeDocument/2006/relationships/slide"/><Relationship Id="rId49" Target="slides/slide4.xml" Type="http://schemas.openxmlformats.org/officeDocument/2006/relationships/slide"/><Relationship Id="rId5" Target="tableStyles.xml" Type="http://schemas.openxmlformats.org/officeDocument/2006/relationships/tableStyles"/><Relationship Id="rId50" Target="slides/slide5.xml" Type="http://schemas.openxmlformats.org/officeDocument/2006/relationships/slide"/><Relationship Id="rId51" Target="slides/slide6.xml" Type="http://schemas.openxmlformats.org/officeDocument/2006/relationships/slide"/><Relationship Id="rId52" Target="slides/slide7.xml" Type="http://schemas.openxmlformats.org/officeDocument/2006/relationships/slide"/><Relationship Id="rId53" Target="slides/slide8.xml" Type="http://schemas.openxmlformats.org/officeDocument/2006/relationships/slide"/><Relationship Id="rId54" Target="slides/slide9.xml" Type="http://schemas.openxmlformats.org/officeDocument/2006/relationships/slide"/><Relationship Id="rId55" Target="slides/slide10.xml" Type="http://schemas.openxmlformats.org/officeDocument/2006/relationships/slide"/><Relationship Id="rId56" Target="slides/slide11.xml" Type="http://schemas.openxmlformats.org/officeDocument/2006/relationships/slide"/><Relationship Id="rId57" Target="slides/slide12.xml" Type="http://schemas.openxmlformats.org/officeDocument/2006/relationships/slide"/><Relationship Id="rId58" Target="slides/slide13.xml" Type="http://schemas.openxmlformats.org/officeDocument/2006/relationships/slide"/><Relationship Id="rId59" Target="slides/slide14.xml" Type="http://schemas.openxmlformats.org/officeDocument/2006/relationships/slide"/><Relationship Id="rId6" Target="fonts/font6.fntdata" Type="http://schemas.openxmlformats.org/officeDocument/2006/relationships/font"/><Relationship Id="rId60" Target="slides/slide15.xml" Type="http://schemas.openxmlformats.org/officeDocument/2006/relationships/slide"/><Relationship Id="rId61" Target="slides/slide16.xml" Type="http://schemas.openxmlformats.org/officeDocument/2006/relationships/slide"/><Relationship Id="rId62" Target="slides/slide17.xml" Type="http://schemas.openxmlformats.org/officeDocument/2006/relationships/slide"/><Relationship Id="rId63" Target="slides/slide18.xml" Type="http://schemas.openxmlformats.org/officeDocument/2006/relationships/slide"/><Relationship Id="rId64" Target="slides/slide19.xml" Type="http://schemas.openxmlformats.org/officeDocument/2006/relationships/slide"/><Relationship Id="rId65" Target="slides/slide20.xml" Type="http://schemas.openxmlformats.org/officeDocument/2006/relationships/slide"/><Relationship Id="rId66" Target="slides/slide21.xml" Type="http://schemas.openxmlformats.org/officeDocument/2006/relationships/slide"/><Relationship Id="rId67" Target="slides/slide22.xml" Type="http://schemas.openxmlformats.org/officeDocument/2006/relationships/slide"/><Relationship Id="rId68" Target="slides/slide23.xml" Type="http://schemas.openxmlformats.org/officeDocument/2006/relationships/slide"/><Relationship Id="rId69" Target="slides/slide24.xml" Type="http://schemas.openxmlformats.org/officeDocument/2006/relationships/slide"/><Relationship Id="rId7" Target="fonts/font7.fntdata" Type="http://schemas.openxmlformats.org/officeDocument/2006/relationships/font"/><Relationship Id="rId70" Target="slides/slide25.xml" Type="http://schemas.openxmlformats.org/officeDocument/2006/relationships/slide"/><Relationship Id="rId71" Target="slides/slide26.xml" Type="http://schemas.openxmlformats.org/officeDocument/2006/relationships/slide"/><Relationship Id="rId72" Target="slides/slide27.xml" Type="http://schemas.openxmlformats.org/officeDocument/2006/relationships/slide"/><Relationship Id="rId73" Target="slides/slide28.xml" Type="http://schemas.openxmlformats.org/officeDocument/2006/relationships/slide"/><Relationship Id="rId74" Target="slides/slide29.xml" Type="http://schemas.openxmlformats.org/officeDocument/2006/relationships/slide"/><Relationship Id="rId75" Target="slides/slide30.xml" Type="http://schemas.openxmlformats.org/officeDocument/2006/relationships/slide"/><Relationship Id="rId76" Target="slides/slide31.xml" Type="http://schemas.openxmlformats.org/officeDocument/2006/relationships/slide"/><Relationship Id="rId77" Target="slides/slide32.xml" Type="http://schemas.openxmlformats.org/officeDocument/2006/relationships/slide"/><Relationship Id="rId78" Target="slides/slide33.xml" Type="http://schemas.openxmlformats.org/officeDocument/2006/relationships/slide"/><Relationship Id="rId79" Target="slides/slide34.xml" Type="http://schemas.openxmlformats.org/officeDocument/2006/relationships/slide"/><Relationship Id="rId8" Target="fonts/font8.fntdata" Type="http://schemas.openxmlformats.org/officeDocument/2006/relationships/font"/><Relationship Id="rId80" Target="slides/slide35.xml" Type="http://schemas.openxmlformats.org/officeDocument/2006/relationships/slide"/><Relationship Id="rId81" Target="slides/slide36.xml" Type="http://schemas.openxmlformats.org/officeDocument/2006/relationships/slide"/><Relationship Id="rId82" Target="slides/slide37.xml" Type="http://schemas.openxmlformats.org/officeDocument/2006/relationships/slide"/><Relationship Id="rId83" Target="slides/slide38.xml" Type="http://schemas.openxmlformats.org/officeDocument/2006/relationships/slide"/><Relationship Id="rId84" Target="slides/slide39.xml" Type="http://schemas.openxmlformats.org/officeDocument/2006/relationships/slide"/><Relationship Id="rId85" Target="slides/slide40.xml" Type="http://schemas.openxmlformats.org/officeDocument/2006/relationships/slide"/><Relationship Id="rId86" Target="slides/slide41.xml" Type="http://schemas.openxmlformats.org/officeDocument/2006/relationships/slide"/><Relationship Id="rId87" Target="slides/slide42.xml" Type="http://schemas.openxmlformats.org/officeDocument/2006/relationships/slide"/><Relationship Id="rId88" Target="slides/slide43.xml" Type="http://schemas.openxmlformats.org/officeDocument/2006/relationships/slide"/><Relationship Id="rId89" Target="slides/slide44.xml" Type="http://schemas.openxmlformats.org/officeDocument/2006/relationships/slide"/><Relationship Id="rId9" Target="fonts/font9.fntdata" Type="http://schemas.openxmlformats.org/officeDocument/2006/relationships/font"/><Relationship Id="rId90" Target="slides/slide45.xml" Type="http://schemas.openxmlformats.org/officeDocument/2006/relationships/slide"/><Relationship Id="rId91" Target="slides/slide46.xml" Type="http://schemas.openxmlformats.org/officeDocument/2006/relationships/slide"/><Relationship Id="rId92" Target="slides/slide47.xml" Type="http://schemas.openxmlformats.org/officeDocument/2006/relationships/slide"/><Relationship Id="rId93" Target="slides/slide48.xml" Type="http://schemas.openxmlformats.org/officeDocument/2006/relationships/slide"/><Relationship Id="rId94" Target="slides/slide49.xml" Type="http://schemas.openxmlformats.org/officeDocument/2006/relationships/slide"/><Relationship Id="rId95" Target="slides/slide50.xml" Type="http://schemas.openxmlformats.org/officeDocument/2006/relationships/slide"/><Relationship Id="rId96" Target="slides/slide51.xml" Type="http://schemas.openxmlformats.org/officeDocument/2006/relationships/slide"/><Relationship Id="rId97" Target="slides/slide52.xml" Type="http://schemas.openxmlformats.org/officeDocument/2006/relationships/slide"/><Relationship Id="rId98" Target="slides/slide53.xml" Type="http://schemas.openxmlformats.org/officeDocument/2006/relationships/slide"/><Relationship Id="rId99" Target="slides/slide5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3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7.png" Type="http://schemas.openxmlformats.org/officeDocument/2006/relationships/image"/><Relationship Id="rId4" Target="../media/image3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7.png" Type="http://schemas.openxmlformats.org/officeDocument/2006/relationships/image"/><Relationship Id="rId4" Target="../media/image3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7.png" Type="http://schemas.openxmlformats.org/officeDocument/2006/relationships/image"/><Relationship Id="rId4" Target="../media/image3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28.pn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 Id="rId6" Target="../media/image42.png" Type="http://schemas.openxmlformats.org/officeDocument/2006/relationships/image"/><Relationship Id="rId7" Target="../media/image43.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jpeg" Type="http://schemas.openxmlformats.org/officeDocument/2006/relationships/image"/><Relationship Id="rId4" Target="../media/image26.png" Type="http://schemas.openxmlformats.org/officeDocument/2006/relationships/image"/><Relationship Id="rId5" Target="../media/image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6.jpeg" Type="http://schemas.openxmlformats.org/officeDocument/2006/relationships/image"/><Relationship Id="rId4" Target="../media/image26.png" Type="http://schemas.openxmlformats.org/officeDocument/2006/relationships/image"/><Relationship Id="rId5" Target="../media/image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7.png" Type="http://schemas.openxmlformats.org/officeDocument/2006/relationships/image"/><Relationship Id="rId4" Target="../media/image47.jpeg" Type="http://schemas.openxmlformats.org/officeDocument/2006/relationships/image"/><Relationship Id="rId5" Target="../media/image4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48.png" Type="http://schemas.openxmlformats.org/officeDocument/2006/relationships/image"/><Relationship Id="rId4" Target="../media/image44.png" Type="http://schemas.openxmlformats.org/officeDocument/2006/relationships/image"/><Relationship Id="rId5" Target="../media/image2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48.png" Type="http://schemas.openxmlformats.org/officeDocument/2006/relationships/image"/><Relationship Id="rId4" Target="../media/image4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48.png" Type="http://schemas.openxmlformats.org/officeDocument/2006/relationships/image"/><Relationship Id="rId4" Target="../media/image4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48.png" Type="http://schemas.openxmlformats.org/officeDocument/2006/relationships/image"/><Relationship Id="rId4" Target="../media/image44.png" Type="http://schemas.openxmlformats.org/officeDocument/2006/relationships/image"/><Relationship Id="rId5" Target="../media/image49.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48.png" Type="http://schemas.openxmlformats.org/officeDocument/2006/relationships/image"/><Relationship Id="rId4" Target="../media/image44.png" Type="http://schemas.openxmlformats.org/officeDocument/2006/relationships/image"/><Relationship Id="rId5" Target="../media/image50.png" Type="http://schemas.openxmlformats.org/officeDocument/2006/relationships/image"/><Relationship Id="rId6" Target="../media/image51.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4.png" Type="http://schemas.openxmlformats.org/officeDocument/2006/relationships/image"/><Relationship Id="rId4" Target="../media/image5.png" Type="http://schemas.openxmlformats.org/officeDocument/2006/relationships/image"/><Relationship Id="rId5" Target="../media/image50.png" Type="http://schemas.openxmlformats.org/officeDocument/2006/relationships/image"/><Relationship Id="rId6" Target="../media/image51.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7.png" Type="http://schemas.openxmlformats.org/officeDocument/2006/relationships/image"/><Relationship Id="rId4" Target="../media/image52.jpeg" Type="http://schemas.openxmlformats.org/officeDocument/2006/relationships/image"/><Relationship Id="rId5" Target="../media/VAF-PhcPlwg.mp4" Type="http://schemas.openxmlformats.org/officeDocument/2006/relationships/video"/><Relationship Id="rId6" Target="../media/VAF-PhcPlwg.mp4" Type="http://schemas.microsoft.com/office/2007/relationships/media"/></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3.png" Type="http://schemas.openxmlformats.org/officeDocument/2006/relationships/image"/><Relationship Id="rId4" Target="../media/image53.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7.png" Type="http://schemas.openxmlformats.org/officeDocument/2006/relationships/image"/><Relationship Id="rId4" Target="../media/image54.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7.png" Type="http://schemas.openxmlformats.org/officeDocument/2006/relationships/image"/><Relationship Id="rId4" Target="../media/image55.jpe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7.png" Type="http://schemas.openxmlformats.org/officeDocument/2006/relationships/image"/><Relationship Id="rId4" Target="../media/image56.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4.png" Type="http://schemas.openxmlformats.org/officeDocument/2006/relationships/image"/><Relationship Id="rId11" Target="../media/image65.svg" Type="http://schemas.openxmlformats.org/officeDocument/2006/relationships/image"/><Relationship Id="rId2" Target="../media/image57.png" Type="http://schemas.openxmlformats.org/officeDocument/2006/relationships/image"/><Relationship Id="rId3" Target="../media/image26.png" Type="http://schemas.openxmlformats.org/officeDocument/2006/relationships/image"/><Relationship Id="rId4" Target="../media/image58.png" Type="http://schemas.openxmlformats.org/officeDocument/2006/relationships/image"/><Relationship Id="rId5" Target="../media/image59.svg" Type="http://schemas.openxmlformats.org/officeDocument/2006/relationships/image"/><Relationship Id="rId6" Target="../media/image60.png" Type="http://schemas.openxmlformats.org/officeDocument/2006/relationships/image"/><Relationship Id="rId7" Target="../media/image61.svg" Type="http://schemas.openxmlformats.org/officeDocument/2006/relationships/image"/><Relationship Id="rId8" Target="../media/image62.png" Type="http://schemas.openxmlformats.org/officeDocument/2006/relationships/image"/><Relationship Id="rId9" Target="../media/image63.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48.png" Type="http://schemas.openxmlformats.org/officeDocument/2006/relationships/image"/><Relationship Id="rId4" Target="../media/image44.png" Type="http://schemas.openxmlformats.org/officeDocument/2006/relationships/image"/><Relationship Id="rId5" Target="../media/image28.png" Type="http://schemas.openxmlformats.org/officeDocument/2006/relationships/image"/><Relationship Id="rId6" Target="../media/image66.png" Type="http://schemas.openxmlformats.org/officeDocument/2006/relationships/image"/><Relationship Id="rId7" Target="../media/image67.svg" Type="http://schemas.openxmlformats.org/officeDocument/2006/relationships/image"/><Relationship Id="rId8" Target="../media/image68.png" Type="http://schemas.openxmlformats.org/officeDocument/2006/relationships/image"/><Relationship Id="rId9" Target="../media/image69.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 Id="rId3" Target="../media/image71.svg" Type="http://schemas.openxmlformats.org/officeDocument/2006/relationships/image"/><Relationship Id="rId4" Target="../media/image44.png" Type="http://schemas.openxmlformats.org/officeDocument/2006/relationships/image"/><Relationship Id="rId5" Target="../media/image30.png" Type="http://schemas.openxmlformats.org/officeDocument/2006/relationships/image"/><Relationship Id="rId6" Target="../media/image26.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6.png" Type="http://schemas.openxmlformats.org/officeDocument/2006/relationships/image"/><Relationship Id="rId4" Target="../media/image72.png" Type="http://schemas.openxmlformats.org/officeDocument/2006/relationships/image"/><Relationship Id="rId5" Target="../media/image73.png" Type="http://schemas.openxmlformats.org/officeDocument/2006/relationships/image"/><Relationship Id="rId6" Target="../media/image74.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75.png" Type="http://schemas.openxmlformats.org/officeDocument/2006/relationships/image"/><Relationship Id="rId4" Target="../media/image76.svg" Type="http://schemas.openxmlformats.org/officeDocument/2006/relationships/image"/><Relationship Id="rId5" Target="../media/image77.gif" Type="http://schemas.openxmlformats.org/officeDocument/2006/relationships/image"/><Relationship Id="rId6" Target="../media/image78.png" Type="http://schemas.openxmlformats.org/officeDocument/2006/relationships/image"/><Relationship Id="rId7" Target="../media/image79.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https://github.com/microsoft/STL/tree/main/stl/inc" TargetMode="External" Type="http://schemas.openxmlformats.org/officeDocument/2006/relationships/hyperlink"/><Relationship Id="rId3" Target="../media/image29.png" Type="http://schemas.openxmlformats.org/officeDocument/2006/relationships/image"/><Relationship Id="rId4" Target="../media/image80.png" Type="http://schemas.openxmlformats.org/officeDocument/2006/relationships/image"/><Relationship Id="rId5" Target="../media/image81.gif"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82.png" Type="http://schemas.openxmlformats.org/officeDocument/2006/relationships/image"/><Relationship Id="rId4" Target="../media/image83.svg" Type="http://schemas.openxmlformats.org/officeDocument/2006/relationships/image"/><Relationship Id="rId5" Target="../media/image28.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9.pn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84.png" Type="http://schemas.openxmlformats.org/officeDocument/2006/relationships/image"/><Relationship Id="rId7" Target="../media/image85.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86.gif"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5.gif"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2.svg" Type="http://schemas.openxmlformats.org/officeDocument/2006/relationships/image"/><Relationship Id="rId11" Target="../media/image93.png" Type="http://schemas.openxmlformats.org/officeDocument/2006/relationships/image"/><Relationship Id="rId12" Target="../media/image94.svg" Type="http://schemas.openxmlformats.org/officeDocument/2006/relationships/image"/><Relationship Id="rId13" Target="../media/image95.png" Type="http://schemas.openxmlformats.org/officeDocument/2006/relationships/image"/><Relationship Id="rId14" Target="../media/image96.svg" Type="http://schemas.openxmlformats.org/officeDocument/2006/relationships/image"/><Relationship Id="rId2" Target="../media/image29.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87.png" Type="http://schemas.openxmlformats.org/officeDocument/2006/relationships/image"/><Relationship Id="rId6" Target="../media/image88.svg" Type="http://schemas.openxmlformats.org/officeDocument/2006/relationships/image"/><Relationship Id="rId7" Target="../media/image89.png" Type="http://schemas.openxmlformats.org/officeDocument/2006/relationships/image"/><Relationship Id="rId8" Target="../media/image90.svg" Type="http://schemas.openxmlformats.org/officeDocument/2006/relationships/image"/><Relationship Id="rId9" Target="../media/image91.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97.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98.png" Type="http://schemas.openxmlformats.org/officeDocument/2006/relationships/image"/><Relationship Id="rId6" Target="../media/image99.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100.png" Type="http://schemas.openxmlformats.org/officeDocument/2006/relationships/image"/><Relationship Id="rId6" Target="../media/image101.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2.jpe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26.png" Type="http://schemas.openxmlformats.org/officeDocument/2006/relationships/image"/><Relationship Id="rId4" Target="../media/image7.png" Type="http://schemas.openxmlformats.org/officeDocument/2006/relationships/image"/><Relationship Id="rId5" Target="../media/image103.png" Type="http://schemas.openxmlformats.org/officeDocument/2006/relationships/image"/><Relationship Id="rId6" Target="../media/image104.svg" Type="http://schemas.openxmlformats.org/officeDocument/2006/relationships/image"/><Relationship Id="rId7" Target="../media/image4.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26.png" Type="http://schemas.openxmlformats.org/officeDocument/2006/relationships/image"/><Relationship Id="rId4" Target="../media/image7.png" Type="http://schemas.openxmlformats.org/officeDocument/2006/relationships/image"/><Relationship Id="rId5" Target="../media/image103.png" Type="http://schemas.openxmlformats.org/officeDocument/2006/relationships/image"/><Relationship Id="rId6" Target="../media/image104.svg" Type="http://schemas.openxmlformats.org/officeDocument/2006/relationships/image"/><Relationship Id="rId7" Target="../media/image4.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26.png" Type="http://schemas.openxmlformats.org/officeDocument/2006/relationships/image"/><Relationship Id="rId4" Target="../media/image7.png" Type="http://schemas.openxmlformats.org/officeDocument/2006/relationships/image"/><Relationship Id="rId5" Target="../media/image103.png" Type="http://schemas.openxmlformats.org/officeDocument/2006/relationships/image"/><Relationship Id="rId6" Target="../media/image104.svg" Type="http://schemas.openxmlformats.org/officeDocument/2006/relationships/image"/><Relationship Id="rId7" Target="../media/image4.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26.png" Type="http://schemas.openxmlformats.org/officeDocument/2006/relationships/image"/><Relationship Id="rId4" Target="../media/image7.png" Type="http://schemas.openxmlformats.org/officeDocument/2006/relationships/image"/><Relationship Id="rId5" Target="../media/image103.png" Type="http://schemas.openxmlformats.org/officeDocument/2006/relationships/image"/><Relationship Id="rId6" Target="../media/image104.svg" Type="http://schemas.openxmlformats.org/officeDocument/2006/relationships/image"/><Relationship Id="rId7" Target="../media/image4.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9.pn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84.png" Type="http://schemas.openxmlformats.org/officeDocument/2006/relationships/image"/><Relationship Id="rId7" Target="../media/image8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26.png" Type="http://schemas.openxmlformats.org/officeDocument/2006/relationships/image"/><Relationship Id="rId4" Target="../media/image105.png" Type="http://schemas.openxmlformats.org/officeDocument/2006/relationships/image"/><Relationship Id="rId5" Target="../media/image106.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26.png" Type="http://schemas.openxmlformats.org/officeDocument/2006/relationships/image"/><Relationship Id="rId4" Target="../media/image107.png" Type="http://schemas.openxmlformats.org/officeDocument/2006/relationships/image"/><Relationship Id="rId5" Target="../media/image108.png" Type="http://schemas.openxmlformats.org/officeDocument/2006/relationships/image"/><Relationship Id="rId6" Target="../media/image109.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26.png" Type="http://schemas.openxmlformats.org/officeDocument/2006/relationships/image"/><Relationship Id="rId4" Target="../media/image110.png" Type="http://schemas.openxmlformats.org/officeDocument/2006/relationships/image"/><Relationship Id="rId5" Target="../media/image111.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9.pn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84.png" Type="http://schemas.openxmlformats.org/officeDocument/2006/relationships/image"/><Relationship Id="rId7" Target="../media/image85.sv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26.png" Type="http://schemas.openxmlformats.org/officeDocument/2006/relationships/image"/><Relationship Id="rId4" Target="../media/image112.png" Type="http://schemas.openxmlformats.org/officeDocument/2006/relationships/image"/><Relationship Id="rId5" Target="../media/image113.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26.png" Type="http://schemas.openxmlformats.org/officeDocument/2006/relationships/image"/><Relationship Id="rId4" Target="../media/image114.png" Type="http://schemas.openxmlformats.org/officeDocument/2006/relationships/image"/><Relationship Id="rId5" Target="../media/image115.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26.png" Type="http://schemas.openxmlformats.org/officeDocument/2006/relationships/image"/><Relationship Id="rId4" Target="../media/image116.png" Type="http://schemas.openxmlformats.org/officeDocument/2006/relationships/image"/><Relationship Id="rId5" Target="../media/image117.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26.png" Type="http://schemas.openxmlformats.org/officeDocument/2006/relationships/image"/><Relationship Id="rId4" Target="../media/image118.png" Type="http://schemas.openxmlformats.org/officeDocument/2006/relationships/image"/><Relationship Id="rId5" Target="../media/image119.pn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26.png" Type="http://schemas.openxmlformats.org/officeDocument/2006/relationships/image"/><Relationship Id="rId4" Target="../media/image120.pn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26.png" Type="http://schemas.openxmlformats.org/officeDocument/2006/relationships/image"/><Relationship Id="rId4" Target="../media/image121.png" Type="http://schemas.openxmlformats.org/officeDocument/2006/relationships/image"/><Relationship Id="rId5" Target="../media/image12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26.png" Type="http://schemas.openxmlformats.org/officeDocument/2006/relationships/image"/><Relationship Id="rId4" Target="../media/image122.png" Type="http://schemas.openxmlformats.org/officeDocument/2006/relationships/image"/><Relationship Id="rId5" Target="../media/image123.pn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5.png" Type="http://schemas.openxmlformats.org/officeDocument/2006/relationships/image"/><Relationship Id="rId4" Target="../media/image124.png" Type="http://schemas.openxmlformats.org/officeDocument/2006/relationships/image"/><Relationship Id="rId5" Target="../media/image12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7.png" Type="http://schemas.openxmlformats.org/officeDocument/2006/relationships/image"/><Relationship Id="rId6" Target="../media/image2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 Id="rId4" Target="../media/image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 Id="rId8" Target="../media/image25.png" Type="http://schemas.openxmlformats.org/officeDocument/2006/relationships/image"/><Relationship Id="rId9" Target="../media/image3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E6B8"/>
        </a:solidFill>
      </p:bgPr>
    </p:bg>
    <p:spTree>
      <p:nvGrpSpPr>
        <p:cNvPr id="1" name=""/>
        <p:cNvGrpSpPr/>
        <p:nvPr/>
      </p:nvGrpSpPr>
      <p:grpSpPr>
        <a:xfrm>
          <a:off x="0" y="0"/>
          <a:ext cx="0" cy="0"/>
          <a:chOff x="0" y="0"/>
          <a:chExt cx="0" cy="0"/>
        </a:xfrm>
      </p:grpSpPr>
      <p:grpSp>
        <p:nvGrpSpPr>
          <p:cNvPr name="Group 2" id="2"/>
          <p:cNvGrpSpPr/>
          <p:nvPr/>
        </p:nvGrpSpPr>
        <p:grpSpPr>
          <a:xfrm rot="0">
            <a:off x="2177915" y="3788721"/>
            <a:ext cx="14237605" cy="2872189"/>
            <a:chOff x="0" y="0"/>
            <a:chExt cx="3749822" cy="756461"/>
          </a:xfrm>
        </p:grpSpPr>
        <p:sp>
          <p:nvSpPr>
            <p:cNvPr name="Freeform 3" id="3"/>
            <p:cNvSpPr/>
            <p:nvPr/>
          </p:nvSpPr>
          <p:spPr>
            <a:xfrm flipH="false" flipV="false" rot="0">
              <a:off x="0" y="0"/>
              <a:ext cx="3749822" cy="756461"/>
            </a:xfrm>
            <a:custGeom>
              <a:avLst/>
              <a:gdLst/>
              <a:ahLst/>
              <a:cxnLst/>
              <a:rect r="r" b="b" t="t" l="l"/>
              <a:pathLst>
                <a:path h="756461" w="3749822">
                  <a:moveTo>
                    <a:pt x="27732" y="0"/>
                  </a:moveTo>
                  <a:lnTo>
                    <a:pt x="3722090" y="0"/>
                  </a:lnTo>
                  <a:cubicBezTo>
                    <a:pt x="3737406" y="0"/>
                    <a:pt x="3749822" y="12416"/>
                    <a:pt x="3749822" y="27732"/>
                  </a:cubicBezTo>
                  <a:lnTo>
                    <a:pt x="3749822" y="728729"/>
                  </a:lnTo>
                  <a:cubicBezTo>
                    <a:pt x="3749822" y="736084"/>
                    <a:pt x="3746900" y="743138"/>
                    <a:pt x="3741700" y="748339"/>
                  </a:cubicBezTo>
                  <a:cubicBezTo>
                    <a:pt x="3736499" y="753540"/>
                    <a:pt x="3729445" y="756461"/>
                    <a:pt x="3722090" y="756461"/>
                  </a:cubicBezTo>
                  <a:lnTo>
                    <a:pt x="27732" y="756461"/>
                  </a:lnTo>
                  <a:cubicBezTo>
                    <a:pt x="20377" y="756461"/>
                    <a:pt x="13323" y="753540"/>
                    <a:pt x="8123" y="748339"/>
                  </a:cubicBezTo>
                  <a:cubicBezTo>
                    <a:pt x="2922" y="743138"/>
                    <a:pt x="0" y="736084"/>
                    <a:pt x="0" y="728729"/>
                  </a:cubicBezTo>
                  <a:lnTo>
                    <a:pt x="0" y="27732"/>
                  </a:lnTo>
                  <a:cubicBezTo>
                    <a:pt x="0" y="20377"/>
                    <a:pt x="2922" y="13323"/>
                    <a:pt x="8123" y="8123"/>
                  </a:cubicBezTo>
                  <a:cubicBezTo>
                    <a:pt x="13323" y="2922"/>
                    <a:pt x="20377" y="0"/>
                    <a:pt x="27732" y="0"/>
                  </a:cubicBezTo>
                  <a:close/>
                </a:path>
              </a:pathLst>
            </a:custGeom>
            <a:solidFill>
              <a:srgbClr val="2ABFC0"/>
            </a:solidFill>
          </p:spPr>
        </p:sp>
        <p:sp>
          <p:nvSpPr>
            <p:cNvPr name="TextBox 4" id="4"/>
            <p:cNvSpPr txBox="true"/>
            <p:nvPr/>
          </p:nvSpPr>
          <p:spPr>
            <a:xfrm>
              <a:off x="0" y="-47625"/>
              <a:ext cx="3749822" cy="804086"/>
            </a:xfrm>
            <a:prstGeom prst="rect">
              <a:avLst/>
            </a:prstGeom>
          </p:spPr>
          <p:txBody>
            <a:bodyPr anchor="ctr" rtlCol="false" tIns="50800" lIns="50800" bIns="50800" rIns="50800"/>
            <a:lstStyle/>
            <a:p>
              <a:pPr algn="ctr">
                <a:lnSpc>
                  <a:spcPts val="3359"/>
                </a:lnSpc>
              </a:pPr>
            </a:p>
          </p:txBody>
        </p:sp>
      </p:grpSp>
      <p:sp>
        <p:nvSpPr>
          <p:cNvPr name="TextBox 5" id="5"/>
          <p:cNvSpPr txBox="true"/>
          <p:nvPr/>
        </p:nvSpPr>
        <p:spPr>
          <a:xfrm rot="0">
            <a:off x="2400366" y="3779196"/>
            <a:ext cx="13792704" cy="2295525"/>
          </a:xfrm>
          <a:prstGeom prst="rect">
            <a:avLst/>
          </a:prstGeom>
        </p:spPr>
        <p:txBody>
          <a:bodyPr anchor="t" rtlCol="false" tIns="0" lIns="0" bIns="0" rIns="0">
            <a:spAutoFit/>
          </a:bodyPr>
          <a:lstStyle/>
          <a:p>
            <a:pPr algn="ctr">
              <a:lnSpc>
                <a:spcPts val="9000"/>
              </a:lnSpc>
            </a:pPr>
            <a:r>
              <a:rPr lang="en-US" sz="7500">
                <a:solidFill>
                  <a:srgbClr val="FFFFFF"/>
                </a:solidFill>
                <a:latin typeface="Alfa Slab One"/>
              </a:rPr>
              <a:t>Welcome </a:t>
            </a:r>
          </a:p>
          <a:p>
            <a:pPr algn="ctr">
              <a:lnSpc>
                <a:spcPts val="9000"/>
              </a:lnSpc>
            </a:pPr>
            <a:r>
              <a:rPr lang="en-US" sz="7500">
                <a:solidFill>
                  <a:srgbClr val="FFFFFF"/>
                </a:solidFill>
                <a:latin typeface="Alfa Slab One"/>
              </a:rPr>
              <a:t>t</a:t>
            </a:r>
            <a:r>
              <a:rPr lang="en-US" sz="7500">
                <a:solidFill>
                  <a:srgbClr val="FFFFFF"/>
                </a:solidFill>
                <a:latin typeface="Alfa Slab One"/>
              </a:rPr>
              <a:t>o Presentation</a:t>
            </a:r>
          </a:p>
        </p:txBody>
      </p:sp>
      <p:sp>
        <p:nvSpPr>
          <p:cNvPr name="Freeform 6" id="6"/>
          <p:cNvSpPr/>
          <p:nvPr/>
        </p:nvSpPr>
        <p:spPr>
          <a:xfrm flipH="false" flipV="false" rot="2362240">
            <a:off x="15288845" y="2634773"/>
            <a:ext cx="1808449" cy="1859153"/>
          </a:xfrm>
          <a:custGeom>
            <a:avLst/>
            <a:gdLst/>
            <a:ahLst/>
            <a:cxnLst/>
            <a:rect r="r" b="b" t="t" l="l"/>
            <a:pathLst>
              <a:path h="1859153" w="1808449">
                <a:moveTo>
                  <a:pt x="0" y="0"/>
                </a:moveTo>
                <a:lnTo>
                  <a:pt x="1808449" y="0"/>
                </a:lnTo>
                <a:lnTo>
                  <a:pt x="1808449" y="1859153"/>
                </a:lnTo>
                <a:lnTo>
                  <a:pt x="0" y="18591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696203">
            <a:off x="1899200" y="2593430"/>
            <a:ext cx="1830601" cy="1881926"/>
          </a:xfrm>
          <a:custGeom>
            <a:avLst/>
            <a:gdLst/>
            <a:ahLst/>
            <a:cxnLst/>
            <a:rect r="r" b="b" t="t" l="l"/>
            <a:pathLst>
              <a:path h="1881926" w="1830601">
                <a:moveTo>
                  <a:pt x="0" y="0"/>
                </a:moveTo>
                <a:lnTo>
                  <a:pt x="1830601" y="0"/>
                </a:lnTo>
                <a:lnTo>
                  <a:pt x="1830601" y="1881926"/>
                </a:lnTo>
                <a:lnTo>
                  <a:pt x="0" y="18819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0" y="8006886"/>
            <a:ext cx="7030852" cy="1634673"/>
          </a:xfrm>
          <a:custGeom>
            <a:avLst/>
            <a:gdLst/>
            <a:ahLst/>
            <a:cxnLst/>
            <a:rect r="r" b="b" t="t" l="l"/>
            <a:pathLst>
              <a:path h="1634673" w="7030852">
                <a:moveTo>
                  <a:pt x="0" y="0"/>
                </a:moveTo>
                <a:lnTo>
                  <a:pt x="7030852" y="0"/>
                </a:lnTo>
                <a:lnTo>
                  <a:pt x="7030852" y="1634673"/>
                </a:lnTo>
                <a:lnTo>
                  <a:pt x="0" y="1634673"/>
                </a:lnTo>
                <a:lnTo>
                  <a:pt x="0" y="0"/>
                </a:lnTo>
                <a:close/>
              </a:path>
            </a:pathLst>
          </a:custGeom>
          <a:blipFill>
            <a:blip r:embed="rId4"/>
            <a:stretch>
              <a:fillRect l="0" t="0" r="0" b="0"/>
            </a:stretch>
          </a:blipFill>
        </p:spPr>
      </p:sp>
      <p:grpSp>
        <p:nvGrpSpPr>
          <p:cNvPr name="Group 9" id="9"/>
          <p:cNvGrpSpPr/>
          <p:nvPr/>
        </p:nvGrpSpPr>
        <p:grpSpPr>
          <a:xfrm rot="0">
            <a:off x="3938656" y="6589472"/>
            <a:ext cx="11108024" cy="1413908"/>
            <a:chOff x="0" y="0"/>
            <a:chExt cx="14810699" cy="1885210"/>
          </a:xfrm>
        </p:grpSpPr>
        <p:grpSp>
          <p:nvGrpSpPr>
            <p:cNvPr name="Group 10" id="10"/>
            <p:cNvGrpSpPr/>
            <p:nvPr/>
          </p:nvGrpSpPr>
          <p:grpSpPr>
            <a:xfrm rot="0">
              <a:off x="0" y="0"/>
              <a:ext cx="14810699" cy="1885210"/>
              <a:chOff x="0" y="0"/>
              <a:chExt cx="2925570" cy="372387"/>
            </a:xfrm>
          </p:grpSpPr>
          <p:sp>
            <p:nvSpPr>
              <p:cNvPr name="Freeform 11" id="11"/>
              <p:cNvSpPr/>
              <p:nvPr/>
            </p:nvSpPr>
            <p:spPr>
              <a:xfrm flipH="false" flipV="false" rot="0">
                <a:off x="0" y="0"/>
                <a:ext cx="2925570" cy="372387"/>
              </a:xfrm>
              <a:custGeom>
                <a:avLst/>
                <a:gdLst/>
                <a:ahLst/>
                <a:cxnLst/>
                <a:rect r="r" b="b" t="t" l="l"/>
                <a:pathLst>
                  <a:path h="372387" w="2925570">
                    <a:moveTo>
                      <a:pt x="35545" y="0"/>
                    </a:moveTo>
                    <a:lnTo>
                      <a:pt x="2890025" y="0"/>
                    </a:lnTo>
                    <a:cubicBezTo>
                      <a:pt x="2909656" y="0"/>
                      <a:pt x="2925570" y="15914"/>
                      <a:pt x="2925570" y="35545"/>
                    </a:cubicBezTo>
                    <a:lnTo>
                      <a:pt x="2925570" y="336842"/>
                    </a:lnTo>
                    <a:cubicBezTo>
                      <a:pt x="2925570" y="346269"/>
                      <a:pt x="2921825" y="355310"/>
                      <a:pt x="2915159" y="361976"/>
                    </a:cubicBezTo>
                    <a:cubicBezTo>
                      <a:pt x="2908493" y="368642"/>
                      <a:pt x="2899452" y="372387"/>
                      <a:pt x="2890025" y="372387"/>
                    </a:cubicBezTo>
                    <a:lnTo>
                      <a:pt x="35545" y="372387"/>
                    </a:lnTo>
                    <a:cubicBezTo>
                      <a:pt x="26118" y="372387"/>
                      <a:pt x="17077" y="368642"/>
                      <a:pt x="10411" y="361976"/>
                    </a:cubicBezTo>
                    <a:cubicBezTo>
                      <a:pt x="3745" y="355310"/>
                      <a:pt x="0" y="346269"/>
                      <a:pt x="0" y="336842"/>
                    </a:cubicBezTo>
                    <a:lnTo>
                      <a:pt x="0" y="35545"/>
                    </a:lnTo>
                    <a:cubicBezTo>
                      <a:pt x="0" y="26118"/>
                      <a:pt x="3745" y="17077"/>
                      <a:pt x="10411" y="10411"/>
                    </a:cubicBezTo>
                    <a:cubicBezTo>
                      <a:pt x="17077" y="3745"/>
                      <a:pt x="26118" y="0"/>
                      <a:pt x="35545" y="0"/>
                    </a:cubicBezTo>
                    <a:close/>
                  </a:path>
                </a:pathLst>
              </a:custGeom>
              <a:solidFill>
                <a:srgbClr val="F1E6B8"/>
              </a:solidFill>
            </p:spPr>
          </p:sp>
          <p:sp>
            <p:nvSpPr>
              <p:cNvPr name="TextBox 12" id="12"/>
              <p:cNvSpPr txBox="true"/>
              <p:nvPr/>
            </p:nvSpPr>
            <p:spPr>
              <a:xfrm>
                <a:off x="0" y="-66675"/>
                <a:ext cx="2925570" cy="439062"/>
              </a:xfrm>
              <a:prstGeom prst="rect">
                <a:avLst/>
              </a:prstGeom>
            </p:spPr>
            <p:txBody>
              <a:bodyPr anchor="ctr" rtlCol="false" tIns="50800" lIns="50800" bIns="50800" rIns="50800"/>
              <a:lstStyle/>
              <a:p>
                <a:pPr algn="ctr">
                  <a:lnSpc>
                    <a:spcPts val="4059"/>
                  </a:lnSpc>
                </a:pPr>
              </a:p>
            </p:txBody>
          </p:sp>
        </p:grpSp>
        <p:sp>
          <p:nvSpPr>
            <p:cNvPr name="TextBox 13" id="13"/>
            <p:cNvSpPr txBox="true"/>
            <p:nvPr/>
          </p:nvSpPr>
          <p:spPr>
            <a:xfrm rot="0">
              <a:off x="1879472" y="207265"/>
              <a:ext cx="11051754" cy="800100"/>
            </a:xfrm>
            <a:prstGeom prst="rect">
              <a:avLst/>
            </a:prstGeom>
          </p:spPr>
          <p:txBody>
            <a:bodyPr anchor="t" rtlCol="false" tIns="0" lIns="0" bIns="0" rIns="0">
              <a:spAutoFit/>
            </a:bodyPr>
            <a:lstStyle/>
            <a:p>
              <a:pPr algn="ctr">
                <a:lnSpc>
                  <a:spcPts val="4799"/>
                </a:lnSpc>
              </a:pPr>
              <a:r>
                <a:rPr lang="en-US" sz="3999" spc="199">
                  <a:solidFill>
                    <a:srgbClr val="191919"/>
                  </a:solidFill>
                  <a:latin typeface="Alice Bold"/>
                </a:rPr>
                <a:t>Nhóm 1</a:t>
              </a:r>
            </a:p>
          </p:txBody>
        </p:sp>
        <p:sp>
          <p:nvSpPr>
            <p:cNvPr name="TextBox 14" id="14"/>
            <p:cNvSpPr txBox="true"/>
            <p:nvPr/>
          </p:nvSpPr>
          <p:spPr>
            <a:xfrm rot="0">
              <a:off x="1879472" y="1262020"/>
              <a:ext cx="11051754" cy="415925"/>
            </a:xfrm>
            <a:prstGeom prst="rect">
              <a:avLst/>
            </a:prstGeom>
          </p:spPr>
          <p:txBody>
            <a:bodyPr anchor="t" rtlCol="false" tIns="0" lIns="0" bIns="0" rIns="0">
              <a:spAutoFit/>
            </a:bodyPr>
            <a:lstStyle/>
            <a:p>
              <a:pPr algn="ctr">
                <a:lnSpc>
                  <a:spcPts val="2400"/>
                </a:lnSpc>
              </a:pPr>
            </a:p>
          </p:txBody>
        </p:sp>
      </p:grpSp>
      <p:sp>
        <p:nvSpPr>
          <p:cNvPr name="Freeform 15" id="15"/>
          <p:cNvSpPr/>
          <p:nvPr/>
        </p:nvSpPr>
        <p:spPr>
          <a:xfrm flipH="false" flipV="false" rot="0">
            <a:off x="1827789" y="5320448"/>
            <a:ext cx="2561913" cy="4966552"/>
          </a:xfrm>
          <a:custGeom>
            <a:avLst/>
            <a:gdLst/>
            <a:ahLst/>
            <a:cxnLst/>
            <a:rect r="r" b="b" t="t" l="l"/>
            <a:pathLst>
              <a:path h="4966552" w="2561913">
                <a:moveTo>
                  <a:pt x="0" y="0"/>
                </a:moveTo>
                <a:lnTo>
                  <a:pt x="2561913" y="0"/>
                </a:lnTo>
                <a:lnTo>
                  <a:pt x="2561913" y="4966552"/>
                </a:lnTo>
                <a:lnTo>
                  <a:pt x="0" y="4966552"/>
                </a:lnTo>
                <a:lnTo>
                  <a:pt x="0" y="0"/>
                </a:lnTo>
                <a:close/>
              </a:path>
            </a:pathLst>
          </a:custGeom>
          <a:blipFill>
            <a:blip r:embed="rId5"/>
            <a:stretch>
              <a:fillRect l="0" t="0" r="0" b="0"/>
            </a:stretch>
          </a:blipFill>
        </p:spPr>
      </p:sp>
      <p:sp>
        <p:nvSpPr>
          <p:cNvPr name="Freeform 16" id="16"/>
          <p:cNvSpPr/>
          <p:nvPr/>
        </p:nvSpPr>
        <p:spPr>
          <a:xfrm flipH="false" flipV="false" rot="-1560787">
            <a:off x="14995674" y="4971406"/>
            <a:ext cx="1371257" cy="3668915"/>
          </a:xfrm>
          <a:custGeom>
            <a:avLst/>
            <a:gdLst/>
            <a:ahLst/>
            <a:cxnLst/>
            <a:rect r="r" b="b" t="t" l="l"/>
            <a:pathLst>
              <a:path h="3668915" w="1371257">
                <a:moveTo>
                  <a:pt x="0" y="0"/>
                </a:moveTo>
                <a:lnTo>
                  <a:pt x="1371257" y="0"/>
                </a:lnTo>
                <a:lnTo>
                  <a:pt x="1371257" y="3668915"/>
                </a:lnTo>
                <a:lnTo>
                  <a:pt x="0" y="3668915"/>
                </a:lnTo>
                <a:lnTo>
                  <a:pt x="0" y="0"/>
                </a:lnTo>
                <a:close/>
              </a:path>
            </a:pathLst>
          </a:custGeom>
          <a:blipFill>
            <a:blip r:embed="rId6"/>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1E6B8"/>
        </a:solidFill>
      </p:bgPr>
    </p:bg>
    <p:spTree>
      <p:nvGrpSpPr>
        <p:cNvPr id="1" name=""/>
        <p:cNvGrpSpPr/>
        <p:nvPr/>
      </p:nvGrpSpPr>
      <p:grpSpPr>
        <a:xfrm>
          <a:off x="0" y="0"/>
          <a:ext cx="0" cy="0"/>
          <a:chOff x="0" y="0"/>
          <a:chExt cx="0" cy="0"/>
        </a:xfrm>
      </p:grpSpPr>
      <p:sp>
        <p:nvSpPr>
          <p:cNvPr name="AutoShape 2" id="2"/>
          <p:cNvSpPr/>
          <p:nvPr/>
        </p:nvSpPr>
        <p:spPr>
          <a:xfrm flipV="true">
            <a:off x="4067808" y="4710345"/>
            <a:ext cx="0" cy="1657057"/>
          </a:xfrm>
          <a:prstGeom prst="line">
            <a:avLst/>
          </a:prstGeom>
          <a:ln cap="flat" w="57150">
            <a:solidFill>
              <a:srgbClr val="2A245E"/>
            </a:solidFill>
            <a:prstDash val="solid"/>
            <a:headEnd type="none" len="sm" w="sm"/>
            <a:tailEnd type="none" len="sm" w="sm"/>
          </a:ln>
        </p:spPr>
      </p:sp>
      <p:sp>
        <p:nvSpPr>
          <p:cNvPr name="AutoShape 3" id="3"/>
          <p:cNvSpPr/>
          <p:nvPr/>
        </p:nvSpPr>
        <p:spPr>
          <a:xfrm flipV="true">
            <a:off x="14436533" y="4710345"/>
            <a:ext cx="0" cy="1657057"/>
          </a:xfrm>
          <a:prstGeom prst="line">
            <a:avLst/>
          </a:prstGeom>
          <a:ln cap="flat" w="57150">
            <a:solidFill>
              <a:srgbClr val="2A245E"/>
            </a:solidFill>
            <a:prstDash val="solid"/>
            <a:headEnd type="none" len="sm" w="sm"/>
            <a:tailEnd type="none" len="sm" w="sm"/>
          </a:ln>
        </p:spPr>
      </p:sp>
      <p:sp>
        <p:nvSpPr>
          <p:cNvPr name="AutoShape 4" id="4"/>
          <p:cNvSpPr/>
          <p:nvPr/>
        </p:nvSpPr>
        <p:spPr>
          <a:xfrm>
            <a:off x="4067808" y="9237087"/>
            <a:ext cx="10340150" cy="11688"/>
          </a:xfrm>
          <a:prstGeom prst="line">
            <a:avLst/>
          </a:prstGeom>
          <a:ln cap="flat" w="57150">
            <a:solidFill>
              <a:srgbClr val="2A245E"/>
            </a:solidFill>
            <a:prstDash val="solid"/>
            <a:headEnd type="none" len="sm" w="sm"/>
            <a:tailEnd type="none" len="sm" w="sm"/>
          </a:ln>
        </p:spPr>
      </p:sp>
      <p:sp>
        <p:nvSpPr>
          <p:cNvPr name="AutoShape 5" id="5"/>
          <p:cNvSpPr/>
          <p:nvPr/>
        </p:nvSpPr>
        <p:spPr>
          <a:xfrm flipH="true" flipV="true">
            <a:off x="14379383" y="8121271"/>
            <a:ext cx="0" cy="1096765"/>
          </a:xfrm>
          <a:prstGeom prst="line">
            <a:avLst/>
          </a:prstGeom>
          <a:ln cap="flat" w="57150">
            <a:solidFill>
              <a:srgbClr val="2A245E"/>
            </a:solidFill>
            <a:prstDash val="solid"/>
            <a:headEnd type="none" len="sm" w="sm"/>
            <a:tailEnd type="none" len="sm" w="sm"/>
          </a:ln>
        </p:spPr>
      </p:sp>
      <p:sp>
        <p:nvSpPr>
          <p:cNvPr name="AutoShape 6" id="6"/>
          <p:cNvSpPr/>
          <p:nvPr/>
        </p:nvSpPr>
        <p:spPr>
          <a:xfrm flipH="true" flipV="true">
            <a:off x="4096383" y="8161535"/>
            <a:ext cx="0" cy="1096765"/>
          </a:xfrm>
          <a:prstGeom prst="line">
            <a:avLst/>
          </a:prstGeom>
          <a:ln cap="flat" w="57150">
            <a:solidFill>
              <a:srgbClr val="2A245E"/>
            </a:solidFill>
            <a:prstDash val="solid"/>
            <a:headEnd type="none" len="sm" w="sm"/>
            <a:tailEnd type="none" len="sm" w="sm"/>
          </a:ln>
        </p:spPr>
      </p:sp>
      <p:sp>
        <p:nvSpPr>
          <p:cNvPr name="TextBox 7" id="7"/>
          <p:cNvSpPr txBox="true"/>
          <p:nvPr/>
        </p:nvSpPr>
        <p:spPr>
          <a:xfrm rot="0">
            <a:off x="3379386" y="447675"/>
            <a:ext cx="11866265" cy="1152525"/>
          </a:xfrm>
          <a:prstGeom prst="rect">
            <a:avLst/>
          </a:prstGeom>
        </p:spPr>
        <p:txBody>
          <a:bodyPr anchor="t" rtlCol="false" tIns="0" lIns="0" bIns="0" rIns="0">
            <a:spAutoFit/>
          </a:bodyPr>
          <a:lstStyle/>
          <a:p>
            <a:pPr>
              <a:lnSpc>
                <a:spcPts val="9000"/>
              </a:lnSpc>
            </a:pPr>
            <a:r>
              <a:rPr lang="en-US" sz="7500">
                <a:solidFill>
                  <a:srgbClr val="07687F"/>
                </a:solidFill>
                <a:latin typeface="Alfa Slab One"/>
              </a:rPr>
              <a:t>Các giải thuật tìm kiếm</a:t>
            </a:r>
          </a:p>
        </p:txBody>
      </p:sp>
      <p:sp>
        <p:nvSpPr>
          <p:cNvPr name="AutoShape 8" id="8"/>
          <p:cNvSpPr/>
          <p:nvPr/>
        </p:nvSpPr>
        <p:spPr>
          <a:xfrm flipH="true" flipV="true">
            <a:off x="4096383" y="2729283"/>
            <a:ext cx="0" cy="1096765"/>
          </a:xfrm>
          <a:prstGeom prst="line">
            <a:avLst/>
          </a:prstGeom>
          <a:ln cap="flat" w="57150">
            <a:solidFill>
              <a:srgbClr val="2A245E"/>
            </a:solidFill>
            <a:prstDash val="solid"/>
            <a:headEnd type="none" len="sm" w="sm"/>
            <a:tailEnd type="none" len="sm" w="sm"/>
          </a:ln>
        </p:spPr>
      </p:sp>
      <p:sp>
        <p:nvSpPr>
          <p:cNvPr name="Freeform 9" id="9"/>
          <p:cNvSpPr/>
          <p:nvPr/>
        </p:nvSpPr>
        <p:spPr>
          <a:xfrm flipH="false" flipV="false" rot="1634442">
            <a:off x="-4019442" y="-2852059"/>
            <a:ext cx="10096284" cy="7761519"/>
          </a:xfrm>
          <a:custGeom>
            <a:avLst/>
            <a:gdLst/>
            <a:ahLst/>
            <a:cxnLst/>
            <a:rect r="r" b="b" t="t" l="l"/>
            <a:pathLst>
              <a:path h="7761519" w="10096284">
                <a:moveTo>
                  <a:pt x="0" y="0"/>
                </a:moveTo>
                <a:lnTo>
                  <a:pt x="10096284" y="0"/>
                </a:lnTo>
                <a:lnTo>
                  <a:pt x="10096284" y="7761518"/>
                </a:lnTo>
                <a:lnTo>
                  <a:pt x="0" y="7761518"/>
                </a:lnTo>
                <a:lnTo>
                  <a:pt x="0" y="0"/>
                </a:lnTo>
                <a:close/>
              </a:path>
            </a:pathLst>
          </a:custGeom>
          <a:blipFill>
            <a:blip r:embed="rId2"/>
            <a:stretch>
              <a:fillRect l="0" t="0" r="0" b="0"/>
            </a:stretch>
          </a:blipFill>
        </p:spPr>
      </p:sp>
      <p:grpSp>
        <p:nvGrpSpPr>
          <p:cNvPr name="Group 10" id="10"/>
          <p:cNvGrpSpPr/>
          <p:nvPr/>
        </p:nvGrpSpPr>
        <p:grpSpPr>
          <a:xfrm rot="0">
            <a:off x="1883677" y="3189126"/>
            <a:ext cx="3876221" cy="1828524"/>
            <a:chOff x="0" y="0"/>
            <a:chExt cx="1020898" cy="481587"/>
          </a:xfrm>
        </p:grpSpPr>
        <p:sp>
          <p:nvSpPr>
            <p:cNvPr name="Freeform 11" id="11"/>
            <p:cNvSpPr/>
            <p:nvPr/>
          </p:nvSpPr>
          <p:spPr>
            <a:xfrm flipH="false" flipV="false" rot="0">
              <a:off x="0" y="0"/>
              <a:ext cx="1020898" cy="481587"/>
            </a:xfrm>
            <a:custGeom>
              <a:avLst/>
              <a:gdLst/>
              <a:ahLst/>
              <a:cxnLst/>
              <a:rect r="r" b="b" t="t" l="l"/>
              <a:pathLst>
                <a:path h="481587" w="1020898">
                  <a:moveTo>
                    <a:pt x="101862" y="0"/>
                  </a:moveTo>
                  <a:lnTo>
                    <a:pt x="919036" y="0"/>
                  </a:lnTo>
                  <a:cubicBezTo>
                    <a:pt x="946051" y="0"/>
                    <a:pt x="971960" y="10732"/>
                    <a:pt x="991063" y="29835"/>
                  </a:cubicBezTo>
                  <a:cubicBezTo>
                    <a:pt x="1010166" y="48937"/>
                    <a:pt x="1020898" y="74846"/>
                    <a:pt x="1020898" y="101862"/>
                  </a:cubicBezTo>
                  <a:lnTo>
                    <a:pt x="1020898" y="379725"/>
                  </a:lnTo>
                  <a:cubicBezTo>
                    <a:pt x="1020898" y="406740"/>
                    <a:pt x="1010166" y="432649"/>
                    <a:pt x="991063" y="451752"/>
                  </a:cubicBezTo>
                  <a:cubicBezTo>
                    <a:pt x="971960" y="470855"/>
                    <a:pt x="946051" y="481587"/>
                    <a:pt x="919036" y="481587"/>
                  </a:cubicBezTo>
                  <a:lnTo>
                    <a:pt x="101862" y="481587"/>
                  </a:lnTo>
                  <a:cubicBezTo>
                    <a:pt x="45605" y="481587"/>
                    <a:pt x="0" y="435982"/>
                    <a:pt x="0" y="379725"/>
                  </a:cubicBezTo>
                  <a:lnTo>
                    <a:pt x="0" y="101862"/>
                  </a:lnTo>
                  <a:cubicBezTo>
                    <a:pt x="0" y="74846"/>
                    <a:pt x="10732" y="48937"/>
                    <a:pt x="29835" y="29835"/>
                  </a:cubicBezTo>
                  <a:cubicBezTo>
                    <a:pt x="48937" y="10732"/>
                    <a:pt x="74846" y="0"/>
                    <a:pt x="101862" y="0"/>
                  </a:cubicBezTo>
                  <a:close/>
                </a:path>
              </a:pathLst>
            </a:custGeom>
            <a:solidFill>
              <a:srgbClr val="2ABFC0"/>
            </a:solidFill>
          </p:spPr>
        </p:sp>
        <p:sp>
          <p:nvSpPr>
            <p:cNvPr name="TextBox 12" id="12"/>
            <p:cNvSpPr txBox="true"/>
            <p:nvPr/>
          </p:nvSpPr>
          <p:spPr>
            <a:xfrm>
              <a:off x="0" y="-47625"/>
              <a:ext cx="1020898" cy="529212"/>
            </a:xfrm>
            <a:prstGeom prst="rect">
              <a:avLst/>
            </a:prstGeom>
          </p:spPr>
          <p:txBody>
            <a:bodyPr anchor="ctr" rtlCol="false" tIns="50800" lIns="50800" bIns="50800" rIns="50800"/>
            <a:lstStyle/>
            <a:p>
              <a:pPr algn="ctr">
                <a:lnSpc>
                  <a:spcPts val="3359"/>
                </a:lnSpc>
              </a:pPr>
            </a:p>
          </p:txBody>
        </p:sp>
      </p:grpSp>
      <p:sp>
        <p:nvSpPr>
          <p:cNvPr name="AutoShape 13" id="13"/>
          <p:cNvSpPr/>
          <p:nvPr/>
        </p:nvSpPr>
        <p:spPr>
          <a:xfrm flipV="true">
            <a:off x="4034912" y="2640743"/>
            <a:ext cx="10401621" cy="59965"/>
          </a:xfrm>
          <a:prstGeom prst="line">
            <a:avLst/>
          </a:prstGeom>
          <a:ln cap="flat" w="57150">
            <a:solidFill>
              <a:srgbClr val="2A245E"/>
            </a:solidFill>
            <a:prstDash val="solid"/>
            <a:headEnd type="none" len="sm" w="sm"/>
            <a:tailEnd type="none" len="sm" w="sm"/>
          </a:ln>
        </p:spPr>
      </p:sp>
      <p:sp>
        <p:nvSpPr>
          <p:cNvPr name="AutoShape 14" id="14"/>
          <p:cNvSpPr/>
          <p:nvPr/>
        </p:nvSpPr>
        <p:spPr>
          <a:xfrm flipH="true" flipV="true">
            <a:off x="14436533" y="2640743"/>
            <a:ext cx="0" cy="1096765"/>
          </a:xfrm>
          <a:prstGeom prst="line">
            <a:avLst/>
          </a:prstGeom>
          <a:ln cap="flat" w="57150">
            <a:solidFill>
              <a:srgbClr val="2A245E"/>
            </a:solidFill>
            <a:prstDash val="solid"/>
            <a:headEnd type="none" len="sm" w="sm"/>
            <a:tailEnd type="none" len="sm" w="sm"/>
          </a:ln>
        </p:spPr>
      </p:sp>
      <p:grpSp>
        <p:nvGrpSpPr>
          <p:cNvPr name="Group 15" id="15"/>
          <p:cNvGrpSpPr/>
          <p:nvPr/>
        </p:nvGrpSpPr>
        <p:grpSpPr>
          <a:xfrm rot="0">
            <a:off x="12253319" y="3189126"/>
            <a:ext cx="3884482" cy="1828524"/>
            <a:chOff x="0" y="0"/>
            <a:chExt cx="1023073" cy="481587"/>
          </a:xfrm>
        </p:grpSpPr>
        <p:sp>
          <p:nvSpPr>
            <p:cNvPr name="Freeform 16" id="16"/>
            <p:cNvSpPr/>
            <p:nvPr/>
          </p:nvSpPr>
          <p:spPr>
            <a:xfrm flipH="false" flipV="false" rot="0">
              <a:off x="0" y="0"/>
              <a:ext cx="1023074" cy="481587"/>
            </a:xfrm>
            <a:custGeom>
              <a:avLst/>
              <a:gdLst/>
              <a:ahLst/>
              <a:cxnLst/>
              <a:rect r="r" b="b" t="t" l="l"/>
              <a:pathLst>
                <a:path h="481587" w="1023074">
                  <a:moveTo>
                    <a:pt x="101645" y="0"/>
                  </a:moveTo>
                  <a:lnTo>
                    <a:pt x="921429" y="0"/>
                  </a:lnTo>
                  <a:cubicBezTo>
                    <a:pt x="977566" y="0"/>
                    <a:pt x="1023074" y="45508"/>
                    <a:pt x="1023074" y="101645"/>
                  </a:cubicBezTo>
                  <a:lnTo>
                    <a:pt x="1023074" y="379942"/>
                  </a:lnTo>
                  <a:cubicBezTo>
                    <a:pt x="1023074" y="436079"/>
                    <a:pt x="977566" y="481587"/>
                    <a:pt x="921429" y="481587"/>
                  </a:cubicBezTo>
                  <a:lnTo>
                    <a:pt x="101645" y="481587"/>
                  </a:lnTo>
                  <a:cubicBezTo>
                    <a:pt x="45508" y="481587"/>
                    <a:pt x="0" y="436079"/>
                    <a:pt x="0" y="379942"/>
                  </a:cubicBezTo>
                  <a:lnTo>
                    <a:pt x="0" y="101645"/>
                  </a:lnTo>
                  <a:cubicBezTo>
                    <a:pt x="0" y="45508"/>
                    <a:pt x="45508" y="0"/>
                    <a:pt x="101645" y="0"/>
                  </a:cubicBezTo>
                  <a:close/>
                </a:path>
              </a:pathLst>
            </a:custGeom>
            <a:solidFill>
              <a:srgbClr val="2ABFC0"/>
            </a:solidFill>
          </p:spPr>
        </p:sp>
        <p:sp>
          <p:nvSpPr>
            <p:cNvPr name="TextBox 17" id="17"/>
            <p:cNvSpPr txBox="true"/>
            <p:nvPr/>
          </p:nvSpPr>
          <p:spPr>
            <a:xfrm>
              <a:off x="0" y="-47625"/>
              <a:ext cx="1023073" cy="529212"/>
            </a:xfrm>
            <a:prstGeom prst="rect">
              <a:avLst/>
            </a:prstGeom>
          </p:spPr>
          <p:txBody>
            <a:bodyPr anchor="ctr" rtlCol="false" tIns="50800" lIns="50800" bIns="50800" rIns="50800"/>
            <a:lstStyle/>
            <a:p>
              <a:pPr algn="ctr">
                <a:lnSpc>
                  <a:spcPts val="3359"/>
                </a:lnSpc>
              </a:pPr>
            </a:p>
          </p:txBody>
        </p:sp>
      </p:grpSp>
      <p:sp>
        <p:nvSpPr>
          <p:cNvPr name="TextBox 18" id="18"/>
          <p:cNvSpPr txBox="true"/>
          <p:nvPr/>
        </p:nvSpPr>
        <p:spPr>
          <a:xfrm rot="0">
            <a:off x="1889145" y="3550938"/>
            <a:ext cx="3870752" cy="1085850"/>
          </a:xfrm>
          <a:prstGeom prst="rect">
            <a:avLst/>
          </a:prstGeom>
        </p:spPr>
        <p:txBody>
          <a:bodyPr anchor="t" rtlCol="false" tIns="0" lIns="0" bIns="0" rIns="0">
            <a:spAutoFit/>
          </a:bodyPr>
          <a:lstStyle/>
          <a:p>
            <a:pPr algn="ctr" marL="0" indent="0" lvl="0">
              <a:lnSpc>
                <a:spcPts val="4200"/>
              </a:lnSpc>
              <a:spcBef>
                <a:spcPct val="0"/>
              </a:spcBef>
            </a:pPr>
            <a:r>
              <a:rPr lang="en-US" sz="3500">
                <a:solidFill>
                  <a:srgbClr val="FFFFFF"/>
                </a:solidFill>
                <a:latin typeface="Alice Bold"/>
              </a:rPr>
              <a:t>Tìm kiếm tuyến tính cải tiến là gì ?</a:t>
            </a:r>
          </a:p>
        </p:txBody>
      </p:sp>
      <p:sp>
        <p:nvSpPr>
          <p:cNvPr name="Freeform 19" id="19"/>
          <p:cNvSpPr/>
          <p:nvPr/>
        </p:nvSpPr>
        <p:spPr>
          <a:xfrm flipH="false" flipV="false" rot="-3348207">
            <a:off x="13532664" y="1715274"/>
            <a:ext cx="10096284" cy="7761519"/>
          </a:xfrm>
          <a:custGeom>
            <a:avLst/>
            <a:gdLst/>
            <a:ahLst/>
            <a:cxnLst/>
            <a:rect r="r" b="b" t="t" l="l"/>
            <a:pathLst>
              <a:path h="7761519" w="10096284">
                <a:moveTo>
                  <a:pt x="0" y="0"/>
                </a:moveTo>
                <a:lnTo>
                  <a:pt x="10096284" y="0"/>
                </a:lnTo>
                <a:lnTo>
                  <a:pt x="10096284" y="7761518"/>
                </a:lnTo>
                <a:lnTo>
                  <a:pt x="0" y="7761518"/>
                </a:lnTo>
                <a:lnTo>
                  <a:pt x="0" y="0"/>
                </a:lnTo>
                <a:close/>
              </a:path>
            </a:pathLst>
          </a:custGeom>
          <a:blipFill>
            <a:blip r:embed="rId2"/>
            <a:stretch>
              <a:fillRect l="0" t="0" r="0" b="0"/>
            </a:stretch>
          </a:blipFill>
        </p:spPr>
      </p:sp>
      <p:grpSp>
        <p:nvGrpSpPr>
          <p:cNvPr name="Group 20" id="20"/>
          <p:cNvGrpSpPr/>
          <p:nvPr/>
        </p:nvGrpSpPr>
        <p:grpSpPr>
          <a:xfrm rot="0">
            <a:off x="12276034" y="6307197"/>
            <a:ext cx="3884482" cy="1828524"/>
            <a:chOff x="0" y="0"/>
            <a:chExt cx="1023073" cy="481587"/>
          </a:xfrm>
        </p:grpSpPr>
        <p:sp>
          <p:nvSpPr>
            <p:cNvPr name="Freeform 21" id="21"/>
            <p:cNvSpPr/>
            <p:nvPr/>
          </p:nvSpPr>
          <p:spPr>
            <a:xfrm flipH="false" flipV="false" rot="0">
              <a:off x="0" y="0"/>
              <a:ext cx="1023074" cy="481587"/>
            </a:xfrm>
            <a:custGeom>
              <a:avLst/>
              <a:gdLst/>
              <a:ahLst/>
              <a:cxnLst/>
              <a:rect r="r" b="b" t="t" l="l"/>
              <a:pathLst>
                <a:path h="481587" w="1023074">
                  <a:moveTo>
                    <a:pt x="101645" y="0"/>
                  </a:moveTo>
                  <a:lnTo>
                    <a:pt x="921429" y="0"/>
                  </a:lnTo>
                  <a:cubicBezTo>
                    <a:pt x="977566" y="0"/>
                    <a:pt x="1023074" y="45508"/>
                    <a:pt x="1023074" y="101645"/>
                  </a:cubicBezTo>
                  <a:lnTo>
                    <a:pt x="1023074" y="379942"/>
                  </a:lnTo>
                  <a:cubicBezTo>
                    <a:pt x="1023074" y="436079"/>
                    <a:pt x="977566" y="481587"/>
                    <a:pt x="921429" y="481587"/>
                  </a:cubicBezTo>
                  <a:lnTo>
                    <a:pt x="101645" y="481587"/>
                  </a:lnTo>
                  <a:cubicBezTo>
                    <a:pt x="45508" y="481587"/>
                    <a:pt x="0" y="436079"/>
                    <a:pt x="0" y="379942"/>
                  </a:cubicBezTo>
                  <a:lnTo>
                    <a:pt x="0" y="101645"/>
                  </a:lnTo>
                  <a:cubicBezTo>
                    <a:pt x="0" y="45508"/>
                    <a:pt x="45508" y="0"/>
                    <a:pt x="101645" y="0"/>
                  </a:cubicBezTo>
                  <a:close/>
                </a:path>
              </a:pathLst>
            </a:custGeom>
            <a:solidFill>
              <a:srgbClr val="2ABFC0"/>
            </a:solidFill>
          </p:spPr>
        </p:sp>
        <p:sp>
          <p:nvSpPr>
            <p:cNvPr name="TextBox 22" id="22"/>
            <p:cNvSpPr txBox="true"/>
            <p:nvPr/>
          </p:nvSpPr>
          <p:spPr>
            <a:xfrm>
              <a:off x="0" y="-47625"/>
              <a:ext cx="1023073" cy="529212"/>
            </a:xfrm>
            <a:prstGeom prst="rect">
              <a:avLst/>
            </a:prstGeom>
          </p:spPr>
          <p:txBody>
            <a:bodyPr anchor="ctr" rtlCol="false" tIns="50800" lIns="50800" bIns="50800" rIns="50800"/>
            <a:lstStyle/>
            <a:p>
              <a:pPr algn="ctr">
                <a:lnSpc>
                  <a:spcPts val="3359"/>
                </a:lnSpc>
              </a:pPr>
            </a:p>
          </p:txBody>
        </p:sp>
      </p:grpSp>
      <p:sp>
        <p:nvSpPr>
          <p:cNvPr name="TextBox 23" id="23"/>
          <p:cNvSpPr txBox="true"/>
          <p:nvPr/>
        </p:nvSpPr>
        <p:spPr>
          <a:xfrm rot="0">
            <a:off x="12267049" y="3550938"/>
            <a:ext cx="3870752" cy="1085850"/>
          </a:xfrm>
          <a:prstGeom prst="rect">
            <a:avLst/>
          </a:prstGeom>
        </p:spPr>
        <p:txBody>
          <a:bodyPr anchor="t" rtlCol="false" tIns="0" lIns="0" bIns="0" rIns="0">
            <a:spAutoFit/>
          </a:bodyPr>
          <a:lstStyle/>
          <a:p>
            <a:pPr algn="ctr" marL="0" indent="0" lvl="0">
              <a:lnSpc>
                <a:spcPts val="4200"/>
              </a:lnSpc>
              <a:spcBef>
                <a:spcPct val="0"/>
              </a:spcBef>
            </a:pPr>
            <a:r>
              <a:rPr lang="en-US" sz="3500">
                <a:solidFill>
                  <a:srgbClr val="FFFFFF"/>
                </a:solidFill>
                <a:latin typeface="Alice Bold"/>
              </a:rPr>
              <a:t>Tìm kiếm nhị phân là gì ?</a:t>
            </a:r>
          </a:p>
        </p:txBody>
      </p:sp>
      <p:grpSp>
        <p:nvGrpSpPr>
          <p:cNvPr name="Group 24" id="24"/>
          <p:cNvGrpSpPr/>
          <p:nvPr/>
        </p:nvGrpSpPr>
        <p:grpSpPr>
          <a:xfrm rot="0">
            <a:off x="1883677" y="6367402"/>
            <a:ext cx="3876221" cy="1828524"/>
            <a:chOff x="0" y="0"/>
            <a:chExt cx="1020898" cy="481587"/>
          </a:xfrm>
        </p:grpSpPr>
        <p:sp>
          <p:nvSpPr>
            <p:cNvPr name="Freeform 25" id="25"/>
            <p:cNvSpPr/>
            <p:nvPr/>
          </p:nvSpPr>
          <p:spPr>
            <a:xfrm flipH="false" flipV="false" rot="0">
              <a:off x="0" y="0"/>
              <a:ext cx="1020898" cy="481587"/>
            </a:xfrm>
            <a:custGeom>
              <a:avLst/>
              <a:gdLst/>
              <a:ahLst/>
              <a:cxnLst/>
              <a:rect r="r" b="b" t="t" l="l"/>
              <a:pathLst>
                <a:path h="481587" w="1020898">
                  <a:moveTo>
                    <a:pt x="101862" y="0"/>
                  </a:moveTo>
                  <a:lnTo>
                    <a:pt x="919036" y="0"/>
                  </a:lnTo>
                  <a:cubicBezTo>
                    <a:pt x="946051" y="0"/>
                    <a:pt x="971960" y="10732"/>
                    <a:pt x="991063" y="29835"/>
                  </a:cubicBezTo>
                  <a:cubicBezTo>
                    <a:pt x="1010166" y="48937"/>
                    <a:pt x="1020898" y="74846"/>
                    <a:pt x="1020898" y="101862"/>
                  </a:cubicBezTo>
                  <a:lnTo>
                    <a:pt x="1020898" y="379725"/>
                  </a:lnTo>
                  <a:cubicBezTo>
                    <a:pt x="1020898" y="406740"/>
                    <a:pt x="1010166" y="432649"/>
                    <a:pt x="991063" y="451752"/>
                  </a:cubicBezTo>
                  <a:cubicBezTo>
                    <a:pt x="971960" y="470855"/>
                    <a:pt x="946051" y="481587"/>
                    <a:pt x="919036" y="481587"/>
                  </a:cubicBezTo>
                  <a:lnTo>
                    <a:pt x="101862" y="481587"/>
                  </a:lnTo>
                  <a:cubicBezTo>
                    <a:pt x="45605" y="481587"/>
                    <a:pt x="0" y="435982"/>
                    <a:pt x="0" y="379725"/>
                  </a:cubicBezTo>
                  <a:lnTo>
                    <a:pt x="0" y="101862"/>
                  </a:lnTo>
                  <a:cubicBezTo>
                    <a:pt x="0" y="74846"/>
                    <a:pt x="10732" y="48937"/>
                    <a:pt x="29835" y="29835"/>
                  </a:cubicBezTo>
                  <a:cubicBezTo>
                    <a:pt x="48937" y="10732"/>
                    <a:pt x="74846" y="0"/>
                    <a:pt x="101862" y="0"/>
                  </a:cubicBezTo>
                  <a:close/>
                </a:path>
              </a:pathLst>
            </a:custGeom>
            <a:solidFill>
              <a:srgbClr val="2ABFC0"/>
            </a:solidFill>
          </p:spPr>
        </p:sp>
        <p:sp>
          <p:nvSpPr>
            <p:cNvPr name="TextBox 26" id="26"/>
            <p:cNvSpPr txBox="true"/>
            <p:nvPr/>
          </p:nvSpPr>
          <p:spPr>
            <a:xfrm>
              <a:off x="0" y="-47625"/>
              <a:ext cx="1020898" cy="529212"/>
            </a:xfrm>
            <a:prstGeom prst="rect">
              <a:avLst/>
            </a:prstGeom>
          </p:spPr>
          <p:txBody>
            <a:bodyPr anchor="ctr" rtlCol="false" tIns="50800" lIns="50800" bIns="50800" rIns="50800"/>
            <a:lstStyle/>
            <a:p>
              <a:pPr algn="ctr">
                <a:lnSpc>
                  <a:spcPts val="3359"/>
                </a:lnSpc>
              </a:pPr>
            </a:p>
          </p:txBody>
        </p:sp>
      </p:grpSp>
      <p:grpSp>
        <p:nvGrpSpPr>
          <p:cNvPr name="Group 27" id="27"/>
          <p:cNvGrpSpPr/>
          <p:nvPr/>
        </p:nvGrpSpPr>
        <p:grpSpPr>
          <a:xfrm rot="0">
            <a:off x="7079855" y="1815021"/>
            <a:ext cx="3876221" cy="1828524"/>
            <a:chOff x="0" y="0"/>
            <a:chExt cx="1020898" cy="481587"/>
          </a:xfrm>
        </p:grpSpPr>
        <p:sp>
          <p:nvSpPr>
            <p:cNvPr name="Freeform 28" id="28"/>
            <p:cNvSpPr/>
            <p:nvPr/>
          </p:nvSpPr>
          <p:spPr>
            <a:xfrm flipH="false" flipV="false" rot="0">
              <a:off x="0" y="0"/>
              <a:ext cx="1020898" cy="481587"/>
            </a:xfrm>
            <a:custGeom>
              <a:avLst/>
              <a:gdLst/>
              <a:ahLst/>
              <a:cxnLst/>
              <a:rect r="r" b="b" t="t" l="l"/>
              <a:pathLst>
                <a:path h="481587" w="1020898">
                  <a:moveTo>
                    <a:pt x="101862" y="0"/>
                  </a:moveTo>
                  <a:lnTo>
                    <a:pt x="919036" y="0"/>
                  </a:lnTo>
                  <a:cubicBezTo>
                    <a:pt x="946051" y="0"/>
                    <a:pt x="971960" y="10732"/>
                    <a:pt x="991063" y="29835"/>
                  </a:cubicBezTo>
                  <a:cubicBezTo>
                    <a:pt x="1010166" y="48937"/>
                    <a:pt x="1020898" y="74846"/>
                    <a:pt x="1020898" y="101862"/>
                  </a:cubicBezTo>
                  <a:lnTo>
                    <a:pt x="1020898" y="379725"/>
                  </a:lnTo>
                  <a:cubicBezTo>
                    <a:pt x="1020898" y="406740"/>
                    <a:pt x="1010166" y="432649"/>
                    <a:pt x="991063" y="451752"/>
                  </a:cubicBezTo>
                  <a:cubicBezTo>
                    <a:pt x="971960" y="470855"/>
                    <a:pt x="946051" y="481587"/>
                    <a:pt x="919036" y="481587"/>
                  </a:cubicBezTo>
                  <a:lnTo>
                    <a:pt x="101862" y="481587"/>
                  </a:lnTo>
                  <a:cubicBezTo>
                    <a:pt x="45605" y="481587"/>
                    <a:pt x="0" y="435982"/>
                    <a:pt x="0" y="379725"/>
                  </a:cubicBezTo>
                  <a:lnTo>
                    <a:pt x="0" y="101862"/>
                  </a:lnTo>
                  <a:cubicBezTo>
                    <a:pt x="0" y="74846"/>
                    <a:pt x="10732" y="48937"/>
                    <a:pt x="29835" y="29835"/>
                  </a:cubicBezTo>
                  <a:cubicBezTo>
                    <a:pt x="48937" y="10732"/>
                    <a:pt x="74846" y="0"/>
                    <a:pt x="101862" y="0"/>
                  </a:cubicBezTo>
                  <a:close/>
                </a:path>
              </a:pathLst>
            </a:custGeom>
            <a:solidFill>
              <a:srgbClr val="2ABFC0"/>
            </a:solidFill>
          </p:spPr>
        </p:sp>
        <p:sp>
          <p:nvSpPr>
            <p:cNvPr name="TextBox 29" id="29"/>
            <p:cNvSpPr txBox="true"/>
            <p:nvPr/>
          </p:nvSpPr>
          <p:spPr>
            <a:xfrm>
              <a:off x="0" y="-47625"/>
              <a:ext cx="1020898" cy="529212"/>
            </a:xfrm>
            <a:prstGeom prst="rect">
              <a:avLst/>
            </a:prstGeom>
          </p:spPr>
          <p:txBody>
            <a:bodyPr anchor="ctr" rtlCol="false" tIns="50800" lIns="50800" bIns="50800" rIns="50800"/>
            <a:lstStyle/>
            <a:p>
              <a:pPr algn="ctr">
                <a:lnSpc>
                  <a:spcPts val="3359"/>
                </a:lnSpc>
              </a:pPr>
            </a:p>
          </p:txBody>
        </p:sp>
      </p:grpSp>
      <p:sp>
        <p:nvSpPr>
          <p:cNvPr name="TextBox 30" id="30"/>
          <p:cNvSpPr txBox="true"/>
          <p:nvPr/>
        </p:nvSpPr>
        <p:spPr>
          <a:xfrm rot="0">
            <a:off x="7079855" y="1910133"/>
            <a:ext cx="3870752" cy="1619250"/>
          </a:xfrm>
          <a:prstGeom prst="rect">
            <a:avLst/>
          </a:prstGeom>
        </p:spPr>
        <p:txBody>
          <a:bodyPr anchor="t" rtlCol="false" tIns="0" lIns="0" bIns="0" rIns="0">
            <a:spAutoFit/>
          </a:bodyPr>
          <a:lstStyle/>
          <a:p>
            <a:pPr algn="ctr" marL="0" indent="0" lvl="0">
              <a:lnSpc>
                <a:spcPts val="4200"/>
              </a:lnSpc>
              <a:spcBef>
                <a:spcPct val="0"/>
              </a:spcBef>
            </a:pPr>
            <a:r>
              <a:rPr lang="en-US" sz="3500">
                <a:solidFill>
                  <a:srgbClr val="FFFFFF"/>
                </a:solidFill>
                <a:latin typeface="Alice Bold"/>
              </a:rPr>
              <a:t>Ưu điểm của tìm kiếm tuyến tính cải tiến ?  </a:t>
            </a:r>
          </a:p>
        </p:txBody>
      </p:sp>
      <p:sp>
        <p:nvSpPr>
          <p:cNvPr name="Freeform 31" id="31"/>
          <p:cNvSpPr/>
          <p:nvPr/>
        </p:nvSpPr>
        <p:spPr>
          <a:xfrm flipH="false" flipV="false" rot="0">
            <a:off x="6478151" y="4302910"/>
            <a:ext cx="5331698" cy="10403313"/>
          </a:xfrm>
          <a:custGeom>
            <a:avLst/>
            <a:gdLst/>
            <a:ahLst/>
            <a:cxnLst/>
            <a:rect r="r" b="b" t="t" l="l"/>
            <a:pathLst>
              <a:path h="10403313" w="5331698">
                <a:moveTo>
                  <a:pt x="0" y="0"/>
                </a:moveTo>
                <a:lnTo>
                  <a:pt x="5331698" y="0"/>
                </a:lnTo>
                <a:lnTo>
                  <a:pt x="5331698" y="10403313"/>
                </a:lnTo>
                <a:lnTo>
                  <a:pt x="0" y="104033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2" id="32"/>
          <p:cNvSpPr txBox="true"/>
          <p:nvPr/>
        </p:nvSpPr>
        <p:spPr>
          <a:xfrm rot="0">
            <a:off x="1883677" y="6768721"/>
            <a:ext cx="3870752" cy="1085850"/>
          </a:xfrm>
          <a:prstGeom prst="rect">
            <a:avLst/>
          </a:prstGeom>
        </p:spPr>
        <p:txBody>
          <a:bodyPr anchor="t" rtlCol="false" tIns="0" lIns="0" bIns="0" rIns="0">
            <a:spAutoFit/>
          </a:bodyPr>
          <a:lstStyle/>
          <a:p>
            <a:pPr algn="ctr" marL="0" indent="0" lvl="0">
              <a:lnSpc>
                <a:spcPts val="4200"/>
              </a:lnSpc>
              <a:spcBef>
                <a:spcPct val="0"/>
              </a:spcBef>
            </a:pPr>
            <a:r>
              <a:rPr lang="en-US" sz="3500">
                <a:solidFill>
                  <a:srgbClr val="FFFFFF"/>
                </a:solidFill>
                <a:latin typeface="Alice Bold"/>
              </a:rPr>
              <a:t>Tìm kiếm tuyến tính là gì ?</a:t>
            </a:r>
          </a:p>
        </p:txBody>
      </p:sp>
      <p:sp>
        <p:nvSpPr>
          <p:cNvPr name="Freeform 33" id="33"/>
          <p:cNvSpPr/>
          <p:nvPr/>
        </p:nvSpPr>
        <p:spPr>
          <a:xfrm flipH="false" flipV="false" rot="0">
            <a:off x="1771199" y="8879994"/>
            <a:ext cx="1608188" cy="397356"/>
          </a:xfrm>
          <a:custGeom>
            <a:avLst/>
            <a:gdLst/>
            <a:ahLst/>
            <a:cxnLst/>
            <a:rect r="r" b="b" t="t" l="l"/>
            <a:pathLst>
              <a:path h="397356" w="1608188">
                <a:moveTo>
                  <a:pt x="0" y="0"/>
                </a:moveTo>
                <a:lnTo>
                  <a:pt x="1608187" y="0"/>
                </a:lnTo>
                <a:lnTo>
                  <a:pt x="1608187" y="397356"/>
                </a:lnTo>
                <a:lnTo>
                  <a:pt x="0" y="397356"/>
                </a:lnTo>
                <a:lnTo>
                  <a:pt x="0" y="0"/>
                </a:lnTo>
                <a:close/>
              </a:path>
            </a:pathLst>
          </a:custGeom>
          <a:blipFill>
            <a:blip r:embed="rId5"/>
            <a:stretch>
              <a:fillRect l="0" t="0" r="0" b="0"/>
            </a:stretch>
          </a:blipFill>
        </p:spPr>
      </p:sp>
      <p:sp>
        <p:nvSpPr>
          <p:cNvPr name="TextBox 34" id="34"/>
          <p:cNvSpPr txBox="true"/>
          <p:nvPr/>
        </p:nvSpPr>
        <p:spPr>
          <a:xfrm rot="0">
            <a:off x="12289765" y="6669009"/>
            <a:ext cx="3870752" cy="1085850"/>
          </a:xfrm>
          <a:prstGeom prst="rect">
            <a:avLst/>
          </a:prstGeom>
        </p:spPr>
        <p:txBody>
          <a:bodyPr anchor="t" rtlCol="false" tIns="0" lIns="0" bIns="0" rIns="0">
            <a:spAutoFit/>
          </a:bodyPr>
          <a:lstStyle/>
          <a:p>
            <a:pPr algn="ctr" marL="0" indent="0" lvl="0">
              <a:lnSpc>
                <a:spcPts val="4200"/>
              </a:lnSpc>
              <a:spcBef>
                <a:spcPct val="0"/>
              </a:spcBef>
            </a:pPr>
            <a:r>
              <a:rPr lang="en-US" sz="3500">
                <a:solidFill>
                  <a:srgbClr val="FFFFFF"/>
                </a:solidFill>
                <a:latin typeface="Alice Bold"/>
              </a:rPr>
              <a:t>Ưu điểm của tìm kiếm nhị phân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1E6B8"/>
        </a:solidFill>
      </p:bgPr>
    </p:bg>
    <p:spTree>
      <p:nvGrpSpPr>
        <p:cNvPr id="1" name=""/>
        <p:cNvGrpSpPr/>
        <p:nvPr/>
      </p:nvGrpSpPr>
      <p:grpSpPr>
        <a:xfrm>
          <a:off x="0" y="0"/>
          <a:ext cx="0" cy="0"/>
          <a:chOff x="0" y="0"/>
          <a:chExt cx="0" cy="0"/>
        </a:xfrm>
      </p:grpSpPr>
      <p:grpSp>
        <p:nvGrpSpPr>
          <p:cNvPr name="Group 2" id="2"/>
          <p:cNvGrpSpPr/>
          <p:nvPr/>
        </p:nvGrpSpPr>
        <p:grpSpPr>
          <a:xfrm rot="0">
            <a:off x="2626962" y="1028700"/>
            <a:ext cx="6637569" cy="1440265"/>
            <a:chOff x="0" y="0"/>
            <a:chExt cx="8850092" cy="1920353"/>
          </a:xfrm>
        </p:grpSpPr>
        <p:grpSp>
          <p:nvGrpSpPr>
            <p:cNvPr name="Group 3" id="3"/>
            <p:cNvGrpSpPr/>
            <p:nvPr/>
          </p:nvGrpSpPr>
          <p:grpSpPr>
            <a:xfrm rot="0">
              <a:off x="0" y="0"/>
              <a:ext cx="8850092" cy="1920353"/>
              <a:chOff x="0" y="0"/>
              <a:chExt cx="1641365" cy="356154"/>
            </a:xfrm>
          </p:grpSpPr>
          <p:sp>
            <p:nvSpPr>
              <p:cNvPr name="Freeform 4" id="4"/>
              <p:cNvSpPr/>
              <p:nvPr/>
            </p:nvSpPr>
            <p:spPr>
              <a:xfrm flipH="false" flipV="false" rot="0">
                <a:off x="0" y="0"/>
                <a:ext cx="1641365" cy="356154"/>
              </a:xfrm>
              <a:custGeom>
                <a:avLst/>
                <a:gdLst/>
                <a:ahLst/>
                <a:cxnLst/>
                <a:rect r="r" b="b" t="t" l="l"/>
                <a:pathLst>
                  <a:path h="356154" w="1641365">
                    <a:moveTo>
                      <a:pt x="63356" y="0"/>
                    </a:moveTo>
                    <a:lnTo>
                      <a:pt x="1578009" y="0"/>
                    </a:lnTo>
                    <a:cubicBezTo>
                      <a:pt x="1613000" y="0"/>
                      <a:pt x="1641365" y="28365"/>
                      <a:pt x="1641365" y="63356"/>
                    </a:cubicBezTo>
                    <a:lnTo>
                      <a:pt x="1641365" y="292799"/>
                    </a:lnTo>
                    <a:cubicBezTo>
                      <a:pt x="1641365" y="327789"/>
                      <a:pt x="1613000" y="356154"/>
                      <a:pt x="1578009" y="356154"/>
                    </a:cubicBezTo>
                    <a:lnTo>
                      <a:pt x="63356" y="356154"/>
                    </a:lnTo>
                    <a:cubicBezTo>
                      <a:pt x="28365" y="356154"/>
                      <a:pt x="0" y="327789"/>
                      <a:pt x="0" y="292799"/>
                    </a:cubicBezTo>
                    <a:lnTo>
                      <a:pt x="0" y="63356"/>
                    </a:lnTo>
                    <a:cubicBezTo>
                      <a:pt x="0" y="28365"/>
                      <a:pt x="28365" y="0"/>
                      <a:pt x="63356" y="0"/>
                    </a:cubicBezTo>
                    <a:close/>
                  </a:path>
                </a:pathLst>
              </a:custGeom>
              <a:solidFill>
                <a:srgbClr val="2ABFC0"/>
              </a:solidFill>
            </p:spPr>
          </p:sp>
          <p:sp>
            <p:nvSpPr>
              <p:cNvPr name="TextBox 5" id="5"/>
              <p:cNvSpPr txBox="true"/>
              <p:nvPr/>
            </p:nvSpPr>
            <p:spPr>
              <a:xfrm>
                <a:off x="0" y="-47625"/>
                <a:ext cx="1641365" cy="403779"/>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12487" y="531334"/>
              <a:ext cx="8837606" cy="848160"/>
            </a:xfrm>
            <a:prstGeom prst="rect">
              <a:avLst/>
            </a:prstGeom>
          </p:spPr>
          <p:txBody>
            <a:bodyPr anchor="t" rtlCol="false" tIns="0" lIns="0" bIns="0" rIns="0">
              <a:spAutoFit/>
            </a:bodyPr>
            <a:lstStyle/>
            <a:p>
              <a:pPr algn="ctr" marL="0" indent="0" lvl="0">
                <a:lnSpc>
                  <a:spcPts val="4984"/>
                </a:lnSpc>
                <a:spcBef>
                  <a:spcPct val="0"/>
                </a:spcBef>
              </a:pPr>
              <a:r>
                <a:rPr lang="en-US" sz="4153">
                  <a:solidFill>
                    <a:srgbClr val="FFFFFF"/>
                  </a:solidFill>
                  <a:latin typeface="Alice Bold"/>
                </a:rPr>
                <a:t>Tìm kiếm tuyến tính là gì ?</a:t>
              </a:r>
            </a:p>
          </p:txBody>
        </p:sp>
      </p:grpSp>
      <p:grpSp>
        <p:nvGrpSpPr>
          <p:cNvPr name="Group 7" id="7"/>
          <p:cNvGrpSpPr/>
          <p:nvPr/>
        </p:nvGrpSpPr>
        <p:grpSpPr>
          <a:xfrm rot="0">
            <a:off x="2626962" y="2716815"/>
            <a:ext cx="12799269" cy="6566017"/>
            <a:chOff x="0" y="0"/>
            <a:chExt cx="3832538" cy="1966090"/>
          </a:xfrm>
        </p:grpSpPr>
        <p:sp>
          <p:nvSpPr>
            <p:cNvPr name="Freeform 8" id="8"/>
            <p:cNvSpPr/>
            <p:nvPr/>
          </p:nvSpPr>
          <p:spPr>
            <a:xfrm flipH="false" flipV="false" rot="0">
              <a:off x="0" y="0"/>
              <a:ext cx="3832538" cy="1966089"/>
            </a:xfrm>
            <a:custGeom>
              <a:avLst/>
              <a:gdLst/>
              <a:ahLst/>
              <a:cxnLst/>
              <a:rect r="r" b="b" t="t" l="l"/>
              <a:pathLst>
                <a:path h="1966089" w="3832538">
                  <a:moveTo>
                    <a:pt x="30848" y="0"/>
                  </a:moveTo>
                  <a:lnTo>
                    <a:pt x="3801690" y="0"/>
                  </a:lnTo>
                  <a:cubicBezTo>
                    <a:pt x="3818727" y="0"/>
                    <a:pt x="3832538" y="13811"/>
                    <a:pt x="3832538" y="30848"/>
                  </a:cubicBezTo>
                  <a:lnTo>
                    <a:pt x="3832538" y="1935241"/>
                  </a:lnTo>
                  <a:cubicBezTo>
                    <a:pt x="3832538" y="1952278"/>
                    <a:pt x="3818727" y="1966089"/>
                    <a:pt x="3801690" y="1966089"/>
                  </a:cubicBezTo>
                  <a:lnTo>
                    <a:pt x="30848" y="1966089"/>
                  </a:lnTo>
                  <a:cubicBezTo>
                    <a:pt x="13811" y="1966089"/>
                    <a:pt x="0" y="1952278"/>
                    <a:pt x="0" y="1935241"/>
                  </a:cubicBezTo>
                  <a:lnTo>
                    <a:pt x="0" y="30848"/>
                  </a:lnTo>
                  <a:cubicBezTo>
                    <a:pt x="0" y="13811"/>
                    <a:pt x="13811" y="0"/>
                    <a:pt x="30848" y="0"/>
                  </a:cubicBezTo>
                  <a:close/>
                </a:path>
              </a:pathLst>
            </a:custGeom>
            <a:solidFill>
              <a:srgbClr val="000000">
                <a:alpha val="0"/>
              </a:srgbClr>
            </a:solidFill>
            <a:ln w="38100" cap="rnd">
              <a:solidFill>
                <a:srgbClr val="397DC9"/>
              </a:solidFill>
              <a:prstDash val="solid"/>
              <a:round/>
            </a:ln>
          </p:spPr>
        </p:sp>
        <p:sp>
          <p:nvSpPr>
            <p:cNvPr name="TextBox 9" id="9"/>
            <p:cNvSpPr txBox="true"/>
            <p:nvPr/>
          </p:nvSpPr>
          <p:spPr>
            <a:xfrm>
              <a:off x="0" y="-76200"/>
              <a:ext cx="3832538" cy="2042290"/>
            </a:xfrm>
            <a:prstGeom prst="rect">
              <a:avLst/>
            </a:prstGeom>
          </p:spPr>
          <p:txBody>
            <a:bodyPr anchor="ctr" rtlCol="false" tIns="50800" lIns="50800" bIns="50800" rIns="50800"/>
            <a:lstStyle/>
            <a:p>
              <a:pPr algn="just">
                <a:lnSpc>
                  <a:spcPts val="5459"/>
                </a:lnSpc>
                <a:spcBef>
                  <a:spcPct val="0"/>
                </a:spcBef>
              </a:pPr>
              <a:r>
                <a:rPr lang="en-US" sz="3900" strike="noStrike">
                  <a:solidFill>
                    <a:srgbClr val="000000"/>
                  </a:solidFill>
                  <a:latin typeface="Cabin"/>
                </a:rPr>
                <a:t>Tìm kiếm tuyến tính (Linear Search) hay còn được gọi là Tìm kiếm tuần tự (Sequential Search) là phương pháp </a:t>
              </a:r>
              <a:r>
                <a:rPr lang="en-US" sz="3900" strike="noStrike" u="sng">
                  <a:solidFill>
                    <a:srgbClr val="000000"/>
                  </a:solidFill>
                  <a:latin typeface="Cabin"/>
                </a:rPr>
                <a:t>tìm kiếm vị trí một phần tử cho trước</a:t>
              </a:r>
              <a:r>
                <a:rPr lang="en-US" sz="3900" strike="noStrike">
                  <a:solidFill>
                    <a:srgbClr val="000000"/>
                  </a:solidFill>
                  <a:latin typeface="Cabin"/>
                </a:rPr>
                <a:t> trong một danh sách nào đó. Phương pháp này hoạt động bằng cách </a:t>
              </a:r>
              <a:r>
                <a:rPr lang="en-US" sz="3900" strike="noStrike" u="sng">
                  <a:solidFill>
                    <a:srgbClr val="000000"/>
                  </a:solidFill>
                  <a:latin typeface="Cabin"/>
                </a:rPr>
                <a:t>duyệt qua từng phần tử </a:t>
              </a:r>
              <a:r>
                <a:rPr lang="en-US" sz="3900" strike="noStrike">
                  <a:solidFill>
                    <a:srgbClr val="000000"/>
                  </a:solidFill>
                  <a:latin typeface="Cabin"/>
                </a:rPr>
                <a:t>trong danh sách để tìm ra giá trị mong muốn.</a:t>
              </a:r>
            </a:p>
            <a:p>
              <a:pPr algn="l">
                <a:lnSpc>
                  <a:spcPts val="5459"/>
                </a:lnSpc>
                <a:spcBef>
                  <a:spcPct val="0"/>
                </a:spcBef>
              </a:pPr>
            </a:p>
          </p:txBody>
        </p:sp>
      </p:grpSp>
      <p:sp>
        <p:nvSpPr>
          <p:cNvPr name="Freeform 10" id="10"/>
          <p:cNvSpPr/>
          <p:nvPr/>
        </p:nvSpPr>
        <p:spPr>
          <a:xfrm flipH="false" flipV="false" rot="-4306234">
            <a:off x="-6017703" y="3876846"/>
            <a:ext cx="10096284" cy="7761519"/>
          </a:xfrm>
          <a:custGeom>
            <a:avLst/>
            <a:gdLst/>
            <a:ahLst/>
            <a:cxnLst/>
            <a:rect r="r" b="b" t="t" l="l"/>
            <a:pathLst>
              <a:path h="7761519" w="10096284">
                <a:moveTo>
                  <a:pt x="0" y="0"/>
                </a:moveTo>
                <a:lnTo>
                  <a:pt x="10096284" y="0"/>
                </a:lnTo>
                <a:lnTo>
                  <a:pt x="10096284" y="7761519"/>
                </a:lnTo>
                <a:lnTo>
                  <a:pt x="0" y="7761519"/>
                </a:lnTo>
                <a:lnTo>
                  <a:pt x="0" y="0"/>
                </a:lnTo>
                <a:close/>
              </a:path>
            </a:pathLst>
          </a:custGeom>
          <a:blipFill>
            <a:blip r:embed="rId2"/>
            <a:stretch>
              <a:fillRect l="0" t="0" r="0" b="0"/>
            </a:stretch>
          </a:blipFill>
        </p:spPr>
      </p:sp>
      <p:sp>
        <p:nvSpPr>
          <p:cNvPr name="Freeform 11" id="11"/>
          <p:cNvSpPr/>
          <p:nvPr/>
        </p:nvSpPr>
        <p:spPr>
          <a:xfrm flipH="false" flipV="false" rot="2837406">
            <a:off x="13239858" y="-2464783"/>
            <a:ext cx="10096284" cy="7761519"/>
          </a:xfrm>
          <a:custGeom>
            <a:avLst/>
            <a:gdLst/>
            <a:ahLst/>
            <a:cxnLst/>
            <a:rect r="r" b="b" t="t" l="l"/>
            <a:pathLst>
              <a:path h="7761519" w="10096284">
                <a:moveTo>
                  <a:pt x="0" y="0"/>
                </a:moveTo>
                <a:lnTo>
                  <a:pt x="10096284" y="0"/>
                </a:lnTo>
                <a:lnTo>
                  <a:pt x="10096284" y="7761519"/>
                </a:lnTo>
                <a:lnTo>
                  <a:pt x="0" y="7761519"/>
                </a:lnTo>
                <a:lnTo>
                  <a:pt x="0" y="0"/>
                </a:lnTo>
                <a:close/>
              </a:path>
            </a:pathLst>
          </a:custGeom>
          <a:blipFill>
            <a:blip r:embed="rId2"/>
            <a:stretch>
              <a:fillRect l="0" t="0" r="0" b="0"/>
            </a:stretch>
          </a:blipFill>
        </p:spPr>
      </p:sp>
    </p:spTree>
  </p:cSld>
  <p:clrMapOvr>
    <a:masterClrMapping/>
  </p:clrMapOvr>
  <p:transition spd="slow">
    <p:fade/>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1E6B8"/>
        </a:solidFill>
      </p:bgPr>
    </p:bg>
    <p:spTree>
      <p:nvGrpSpPr>
        <p:cNvPr id="1" name=""/>
        <p:cNvGrpSpPr/>
        <p:nvPr/>
      </p:nvGrpSpPr>
      <p:grpSpPr>
        <a:xfrm>
          <a:off x="0" y="0"/>
          <a:ext cx="0" cy="0"/>
          <a:chOff x="0" y="0"/>
          <a:chExt cx="0" cy="0"/>
        </a:xfrm>
      </p:grpSpPr>
      <p:grpSp>
        <p:nvGrpSpPr>
          <p:cNvPr name="Group 2" id="2"/>
          <p:cNvGrpSpPr/>
          <p:nvPr/>
        </p:nvGrpSpPr>
        <p:grpSpPr>
          <a:xfrm rot="0">
            <a:off x="342353" y="283608"/>
            <a:ext cx="17603294" cy="9719785"/>
            <a:chOff x="0" y="0"/>
            <a:chExt cx="4636259" cy="2559943"/>
          </a:xfrm>
        </p:grpSpPr>
        <p:sp>
          <p:nvSpPr>
            <p:cNvPr name="Freeform 3" id="3"/>
            <p:cNvSpPr/>
            <p:nvPr/>
          </p:nvSpPr>
          <p:spPr>
            <a:xfrm flipH="false" flipV="false" rot="0">
              <a:off x="0" y="0"/>
              <a:ext cx="4636258" cy="2559943"/>
            </a:xfrm>
            <a:custGeom>
              <a:avLst/>
              <a:gdLst/>
              <a:ahLst/>
              <a:cxnLst/>
              <a:rect r="r" b="b" t="t" l="l"/>
              <a:pathLst>
                <a:path h="2559943" w="4636258">
                  <a:moveTo>
                    <a:pt x="0" y="0"/>
                  </a:moveTo>
                  <a:lnTo>
                    <a:pt x="4636258" y="0"/>
                  </a:lnTo>
                  <a:lnTo>
                    <a:pt x="4636258" y="2559943"/>
                  </a:lnTo>
                  <a:lnTo>
                    <a:pt x="0" y="2559943"/>
                  </a:lnTo>
                  <a:close/>
                </a:path>
              </a:pathLst>
            </a:custGeom>
            <a:solidFill>
              <a:srgbClr val="2ABFC0"/>
            </a:solidFill>
          </p:spPr>
        </p:sp>
        <p:sp>
          <p:nvSpPr>
            <p:cNvPr name="TextBox 4" id="4"/>
            <p:cNvSpPr txBox="true"/>
            <p:nvPr/>
          </p:nvSpPr>
          <p:spPr>
            <a:xfrm>
              <a:off x="0" y="-47625"/>
              <a:ext cx="4636259" cy="2607568"/>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5210765">
            <a:off x="-5928331" y="1173232"/>
            <a:ext cx="12541368" cy="2915868"/>
          </a:xfrm>
          <a:custGeom>
            <a:avLst/>
            <a:gdLst/>
            <a:ahLst/>
            <a:cxnLst/>
            <a:rect r="r" b="b" t="t" l="l"/>
            <a:pathLst>
              <a:path h="2915868" w="12541368">
                <a:moveTo>
                  <a:pt x="0" y="0"/>
                </a:moveTo>
                <a:lnTo>
                  <a:pt x="12541368" y="0"/>
                </a:lnTo>
                <a:lnTo>
                  <a:pt x="12541368" y="2915868"/>
                </a:lnTo>
                <a:lnTo>
                  <a:pt x="0" y="2915868"/>
                </a:lnTo>
                <a:lnTo>
                  <a:pt x="0" y="0"/>
                </a:lnTo>
                <a:close/>
              </a:path>
            </a:pathLst>
          </a:custGeom>
          <a:blipFill>
            <a:blip r:embed="rId2"/>
            <a:stretch>
              <a:fillRect l="0" t="0" r="0" b="0"/>
            </a:stretch>
          </a:blipFill>
        </p:spPr>
      </p:sp>
      <p:sp>
        <p:nvSpPr>
          <p:cNvPr name="Freeform 6" id="6"/>
          <p:cNvSpPr/>
          <p:nvPr/>
        </p:nvSpPr>
        <p:spPr>
          <a:xfrm flipH="false" flipV="false" rot="-7416521">
            <a:off x="11778614" y="1780671"/>
            <a:ext cx="10308066" cy="2396625"/>
          </a:xfrm>
          <a:custGeom>
            <a:avLst/>
            <a:gdLst/>
            <a:ahLst/>
            <a:cxnLst/>
            <a:rect r="r" b="b" t="t" l="l"/>
            <a:pathLst>
              <a:path h="2396625" w="10308066">
                <a:moveTo>
                  <a:pt x="0" y="0"/>
                </a:moveTo>
                <a:lnTo>
                  <a:pt x="10308066" y="0"/>
                </a:lnTo>
                <a:lnTo>
                  <a:pt x="10308066" y="2396625"/>
                </a:lnTo>
                <a:lnTo>
                  <a:pt x="0" y="2396625"/>
                </a:lnTo>
                <a:lnTo>
                  <a:pt x="0" y="0"/>
                </a:lnTo>
                <a:close/>
              </a:path>
            </a:pathLst>
          </a:custGeom>
          <a:blipFill>
            <a:blip r:embed="rId2"/>
            <a:stretch>
              <a:fillRect l="0" t="0" r="0" b="0"/>
            </a:stretch>
          </a:blipFill>
        </p:spPr>
      </p:sp>
      <p:grpSp>
        <p:nvGrpSpPr>
          <p:cNvPr name="Group 7" id="7"/>
          <p:cNvGrpSpPr/>
          <p:nvPr/>
        </p:nvGrpSpPr>
        <p:grpSpPr>
          <a:xfrm rot="0">
            <a:off x="4965949" y="649392"/>
            <a:ext cx="8679380" cy="1371600"/>
            <a:chOff x="0" y="0"/>
            <a:chExt cx="2285927" cy="361244"/>
          </a:xfrm>
        </p:grpSpPr>
        <p:sp>
          <p:nvSpPr>
            <p:cNvPr name="Freeform 8" id="8"/>
            <p:cNvSpPr/>
            <p:nvPr/>
          </p:nvSpPr>
          <p:spPr>
            <a:xfrm flipH="false" flipV="false" rot="0">
              <a:off x="0" y="0"/>
              <a:ext cx="2285927" cy="361244"/>
            </a:xfrm>
            <a:custGeom>
              <a:avLst/>
              <a:gdLst/>
              <a:ahLst/>
              <a:cxnLst/>
              <a:rect r="r" b="b" t="t" l="l"/>
              <a:pathLst>
                <a:path h="361244" w="2285927">
                  <a:moveTo>
                    <a:pt x="45491" y="0"/>
                  </a:moveTo>
                  <a:lnTo>
                    <a:pt x="2240436" y="0"/>
                  </a:lnTo>
                  <a:cubicBezTo>
                    <a:pt x="2252501" y="0"/>
                    <a:pt x="2264072" y="4793"/>
                    <a:pt x="2272603" y="13324"/>
                  </a:cubicBezTo>
                  <a:cubicBezTo>
                    <a:pt x="2281134" y="21855"/>
                    <a:pt x="2285927" y="33426"/>
                    <a:pt x="2285927" y="45491"/>
                  </a:cubicBezTo>
                  <a:lnTo>
                    <a:pt x="2285927" y="315753"/>
                  </a:lnTo>
                  <a:cubicBezTo>
                    <a:pt x="2285927" y="340877"/>
                    <a:pt x="2265560" y="361244"/>
                    <a:pt x="2240436" y="361244"/>
                  </a:cubicBezTo>
                  <a:lnTo>
                    <a:pt x="45491" y="361244"/>
                  </a:lnTo>
                  <a:cubicBezTo>
                    <a:pt x="20367" y="361244"/>
                    <a:pt x="0" y="340877"/>
                    <a:pt x="0" y="315753"/>
                  </a:cubicBezTo>
                  <a:lnTo>
                    <a:pt x="0" y="45491"/>
                  </a:lnTo>
                  <a:cubicBezTo>
                    <a:pt x="0" y="20367"/>
                    <a:pt x="20367" y="0"/>
                    <a:pt x="45491" y="0"/>
                  </a:cubicBezTo>
                  <a:close/>
                </a:path>
              </a:pathLst>
            </a:custGeom>
            <a:solidFill>
              <a:srgbClr val="F1E6B8"/>
            </a:solidFill>
          </p:spPr>
        </p:sp>
        <p:sp>
          <p:nvSpPr>
            <p:cNvPr name="TextBox 9" id="9"/>
            <p:cNvSpPr txBox="true"/>
            <p:nvPr/>
          </p:nvSpPr>
          <p:spPr>
            <a:xfrm>
              <a:off x="0" y="-47625"/>
              <a:ext cx="2285927" cy="408869"/>
            </a:xfrm>
            <a:prstGeom prst="rect">
              <a:avLst/>
            </a:prstGeom>
          </p:spPr>
          <p:txBody>
            <a:bodyPr anchor="ctr" rtlCol="false" tIns="50800" lIns="50800" bIns="50800" rIns="50800"/>
            <a:lstStyle/>
            <a:p>
              <a:pPr algn="ctr">
                <a:lnSpc>
                  <a:spcPts val="3359"/>
                </a:lnSpc>
              </a:pPr>
            </a:p>
          </p:txBody>
        </p:sp>
      </p:grpSp>
      <p:sp>
        <p:nvSpPr>
          <p:cNvPr name="Freeform 10" id="10"/>
          <p:cNvSpPr/>
          <p:nvPr/>
        </p:nvSpPr>
        <p:spPr>
          <a:xfrm flipH="false" flipV="false" rot="0">
            <a:off x="13801271" y="9467865"/>
            <a:ext cx="2296664" cy="536845"/>
          </a:xfrm>
          <a:custGeom>
            <a:avLst/>
            <a:gdLst/>
            <a:ahLst/>
            <a:cxnLst/>
            <a:rect r="r" b="b" t="t" l="l"/>
            <a:pathLst>
              <a:path h="536845" w="2296664">
                <a:moveTo>
                  <a:pt x="0" y="0"/>
                </a:moveTo>
                <a:lnTo>
                  <a:pt x="2296664" y="0"/>
                </a:lnTo>
                <a:lnTo>
                  <a:pt x="2296664" y="536846"/>
                </a:lnTo>
                <a:lnTo>
                  <a:pt x="0" y="536846"/>
                </a:lnTo>
                <a:lnTo>
                  <a:pt x="0" y="0"/>
                </a:lnTo>
                <a:close/>
              </a:path>
            </a:pathLst>
          </a:custGeom>
          <a:blipFill>
            <a:blip r:embed="rId3"/>
            <a:stretch>
              <a:fillRect l="0" t="0" r="0" b="0"/>
            </a:stretch>
          </a:blipFill>
        </p:spPr>
      </p:sp>
      <p:sp>
        <p:nvSpPr>
          <p:cNvPr name="Freeform 11" id="11"/>
          <p:cNvSpPr/>
          <p:nvPr/>
        </p:nvSpPr>
        <p:spPr>
          <a:xfrm flipH="false" flipV="false" rot="0">
            <a:off x="4742850" y="2306993"/>
            <a:ext cx="9125578" cy="4623225"/>
          </a:xfrm>
          <a:custGeom>
            <a:avLst/>
            <a:gdLst/>
            <a:ahLst/>
            <a:cxnLst/>
            <a:rect r="r" b="b" t="t" l="l"/>
            <a:pathLst>
              <a:path h="4623225" w="9125578">
                <a:moveTo>
                  <a:pt x="0" y="0"/>
                </a:moveTo>
                <a:lnTo>
                  <a:pt x="9125578" y="0"/>
                </a:lnTo>
                <a:lnTo>
                  <a:pt x="9125578" y="4623225"/>
                </a:lnTo>
                <a:lnTo>
                  <a:pt x="0" y="4623225"/>
                </a:lnTo>
                <a:lnTo>
                  <a:pt x="0" y="0"/>
                </a:lnTo>
                <a:close/>
              </a:path>
            </a:pathLst>
          </a:custGeom>
          <a:blipFill>
            <a:blip r:embed="rId4"/>
            <a:stretch>
              <a:fillRect l="0" t="0" r="-2344" b="0"/>
            </a:stretch>
          </a:blipFill>
        </p:spPr>
      </p:sp>
      <p:sp>
        <p:nvSpPr>
          <p:cNvPr name="TextBox 12" id="12"/>
          <p:cNvSpPr txBox="true"/>
          <p:nvPr/>
        </p:nvSpPr>
        <p:spPr>
          <a:xfrm rot="0">
            <a:off x="5183470" y="754167"/>
            <a:ext cx="7729031" cy="1152525"/>
          </a:xfrm>
          <a:prstGeom prst="rect">
            <a:avLst/>
          </a:prstGeom>
        </p:spPr>
        <p:txBody>
          <a:bodyPr anchor="t" rtlCol="false" tIns="0" lIns="0" bIns="0" rIns="0">
            <a:spAutoFit/>
          </a:bodyPr>
          <a:lstStyle/>
          <a:p>
            <a:pPr algn="ctr">
              <a:lnSpc>
                <a:spcPts val="9000"/>
              </a:lnSpc>
            </a:pPr>
            <a:r>
              <a:rPr lang="en-US" sz="7500">
                <a:solidFill>
                  <a:srgbClr val="07687F"/>
                </a:solidFill>
                <a:latin typeface="Alfa Slab One"/>
              </a:rPr>
              <a:t>Ví dụ</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1E6B8"/>
        </a:solidFill>
      </p:bgPr>
    </p:bg>
    <p:spTree>
      <p:nvGrpSpPr>
        <p:cNvPr id="1" name=""/>
        <p:cNvGrpSpPr/>
        <p:nvPr/>
      </p:nvGrpSpPr>
      <p:grpSpPr>
        <a:xfrm>
          <a:off x="0" y="0"/>
          <a:ext cx="0" cy="0"/>
          <a:chOff x="0" y="0"/>
          <a:chExt cx="0" cy="0"/>
        </a:xfrm>
      </p:grpSpPr>
      <p:grpSp>
        <p:nvGrpSpPr>
          <p:cNvPr name="Group 2" id="2"/>
          <p:cNvGrpSpPr/>
          <p:nvPr/>
        </p:nvGrpSpPr>
        <p:grpSpPr>
          <a:xfrm rot="0">
            <a:off x="342353" y="283608"/>
            <a:ext cx="17603294" cy="9719785"/>
            <a:chOff x="0" y="0"/>
            <a:chExt cx="4636259" cy="2559943"/>
          </a:xfrm>
        </p:grpSpPr>
        <p:sp>
          <p:nvSpPr>
            <p:cNvPr name="Freeform 3" id="3"/>
            <p:cNvSpPr/>
            <p:nvPr/>
          </p:nvSpPr>
          <p:spPr>
            <a:xfrm flipH="false" flipV="false" rot="0">
              <a:off x="0" y="0"/>
              <a:ext cx="4636258" cy="2559943"/>
            </a:xfrm>
            <a:custGeom>
              <a:avLst/>
              <a:gdLst/>
              <a:ahLst/>
              <a:cxnLst/>
              <a:rect r="r" b="b" t="t" l="l"/>
              <a:pathLst>
                <a:path h="2559943" w="4636258">
                  <a:moveTo>
                    <a:pt x="0" y="0"/>
                  </a:moveTo>
                  <a:lnTo>
                    <a:pt x="4636258" y="0"/>
                  </a:lnTo>
                  <a:lnTo>
                    <a:pt x="4636258" y="2559943"/>
                  </a:lnTo>
                  <a:lnTo>
                    <a:pt x="0" y="2559943"/>
                  </a:lnTo>
                  <a:close/>
                </a:path>
              </a:pathLst>
            </a:custGeom>
            <a:solidFill>
              <a:srgbClr val="2ABFC0"/>
            </a:solidFill>
          </p:spPr>
        </p:sp>
        <p:sp>
          <p:nvSpPr>
            <p:cNvPr name="TextBox 4" id="4"/>
            <p:cNvSpPr txBox="true"/>
            <p:nvPr/>
          </p:nvSpPr>
          <p:spPr>
            <a:xfrm>
              <a:off x="0" y="-47625"/>
              <a:ext cx="4636259" cy="2607568"/>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5210765">
            <a:off x="-5928331" y="1173232"/>
            <a:ext cx="12541368" cy="2915868"/>
          </a:xfrm>
          <a:custGeom>
            <a:avLst/>
            <a:gdLst/>
            <a:ahLst/>
            <a:cxnLst/>
            <a:rect r="r" b="b" t="t" l="l"/>
            <a:pathLst>
              <a:path h="2915868" w="12541368">
                <a:moveTo>
                  <a:pt x="0" y="0"/>
                </a:moveTo>
                <a:lnTo>
                  <a:pt x="12541368" y="0"/>
                </a:lnTo>
                <a:lnTo>
                  <a:pt x="12541368" y="2915868"/>
                </a:lnTo>
                <a:lnTo>
                  <a:pt x="0" y="2915868"/>
                </a:lnTo>
                <a:lnTo>
                  <a:pt x="0" y="0"/>
                </a:lnTo>
                <a:close/>
              </a:path>
            </a:pathLst>
          </a:custGeom>
          <a:blipFill>
            <a:blip r:embed="rId2"/>
            <a:stretch>
              <a:fillRect l="0" t="0" r="0" b="0"/>
            </a:stretch>
          </a:blipFill>
        </p:spPr>
      </p:sp>
      <p:sp>
        <p:nvSpPr>
          <p:cNvPr name="Freeform 6" id="6"/>
          <p:cNvSpPr/>
          <p:nvPr/>
        </p:nvSpPr>
        <p:spPr>
          <a:xfrm flipH="false" flipV="false" rot="-7416521">
            <a:off x="11778614" y="1780671"/>
            <a:ext cx="10308066" cy="2396625"/>
          </a:xfrm>
          <a:custGeom>
            <a:avLst/>
            <a:gdLst/>
            <a:ahLst/>
            <a:cxnLst/>
            <a:rect r="r" b="b" t="t" l="l"/>
            <a:pathLst>
              <a:path h="2396625" w="10308066">
                <a:moveTo>
                  <a:pt x="0" y="0"/>
                </a:moveTo>
                <a:lnTo>
                  <a:pt x="10308066" y="0"/>
                </a:lnTo>
                <a:lnTo>
                  <a:pt x="10308066" y="2396625"/>
                </a:lnTo>
                <a:lnTo>
                  <a:pt x="0" y="2396625"/>
                </a:lnTo>
                <a:lnTo>
                  <a:pt x="0" y="0"/>
                </a:lnTo>
                <a:close/>
              </a:path>
            </a:pathLst>
          </a:custGeom>
          <a:blipFill>
            <a:blip r:embed="rId2"/>
            <a:stretch>
              <a:fillRect l="0" t="0" r="0" b="0"/>
            </a:stretch>
          </a:blipFill>
        </p:spPr>
      </p:sp>
      <p:grpSp>
        <p:nvGrpSpPr>
          <p:cNvPr name="Group 7" id="7"/>
          <p:cNvGrpSpPr/>
          <p:nvPr/>
        </p:nvGrpSpPr>
        <p:grpSpPr>
          <a:xfrm rot="0">
            <a:off x="4965949" y="649392"/>
            <a:ext cx="8679380" cy="1371600"/>
            <a:chOff x="0" y="0"/>
            <a:chExt cx="2285927" cy="361244"/>
          </a:xfrm>
        </p:grpSpPr>
        <p:sp>
          <p:nvSpPr>
            <p:cNvPr name="Freeform 8" id="8"/>
            <p:cNvSpPr/>
            <p:nvPr/>
          </p:nvSpPr>
          <p:spPr>
            <a:xfrm flipH="false" flipV="false" rot="0">
              <a:off x="0" y="0"/>
              <a:ext cx="2285927" cy="361244"/>
            </a:xfrm>
            <a:custGeom>
              <a:avLst/>
              <a:gdLst/>
              <a:ahLst/>
              <a:cxnLst/>
              <a:rect r="r" b="b" t="t" l="l"/>
              <a:pathLst>
                <a:path h="361244" w="2285927">
                  <a:moveTo>
                    <a:pt x="45491" y="0"/>
                  </a:moveTo>
                  <a:lnTo>
                    <a:pt x="2240436" y="0"/>
                  </a:lnTo>
                  <a:cubicBezTo>
                    <a:pt x="2252501" y="0"/>
                    <a:pt x="2264072" y="4793"/>
                    <a:pt x="2272603" y="13324"/>
                  </a:cubicBezTo>
                  <a:cubicBezTo>
                    <a:pt x="2281134" y="21855"/>
                    <a:pt x="2285927" y="33426"/>
                    <a:pt x="2285927" y="45491"/>
                  </a:cubicBezTo>
                  <a:lnTo>
                    <a:pt x="2285927" y="315753"/>
                  </a:lnTo>
                  <a:cubicBezTo>
                    <a:pt x="2285927" y="340877"/>
                    <a:pt x="2265560" y="361244"/>
                    <a:pt x="2240436" y="361244"/>
                  </a:cubicBezTo>
                  <a:lnTo>
                    <a:pt x="45491" y="361244"/>
                  </a:lnTo>
                  <a:cubicBezTo>
                    <a:pt x="20367" y="361244"/>
                    <a:pt x="0" y="340877"/>
                    <a:pt x="0" y="315753"/>
                  </a:cubicBezTo>
                  <a:lnTo>
                    <a:pt x="0" y="45491"/>
                  </a:lnTo>
                  <a:cubicBezTo>
                    <a:pt x="0" y="20367"/>
                    <a:pt x="20367" y="0"/>
                    <a:pt x="45491" y="0"/>
                  </a:cubicBezTo>
                  <a:close/>
                </a:path>
              </a:pathLst>
            </a:custGeom>
            <a:solidFill>
              <a:srgbClr val="F1E6B8"/>
            </a:solidFill>
          </p:spPr>
        </p:sp>
        <p:sp>
          <p:nvSpPr>
            <p:cNvPr name="TextBox 9" id="9"/>
            <p:cNvSpPr txBox="true"/>
            <p:nvPr/>
          </p:nvSpPr>
          <p:spPr>
            <a:xfrm>
              <a:off x="0" y="-47625"/>
              <a:ext cx="2285927" cy="408869"/>
            </a:xfrm>
            <a:prstGeom prst="rect">
              <a:avLst/>
            </a:prstGeom>
          </p:spPr>
          <p:txBody>
            <a:bodyPr anchor="ctr" rtlCol="false" tIns="50800" lIns="50800" bIns="50800" rIns="50800"/>
            <a:lstStyle/>
            <a:p>
              <a:pPr algn="ctr">
                <a:lnSpc>
                  <a:spcPts val="3359"/>
                </a:lnSpc>
              </a:pPr>
            </a:p>
          </p:txBody>
        </p:sp>
      </p:grpSp>
      <p:sp>
        <p:nvSpPr>
          <p:cNvPr name="Freeform 10" id="10"/>
          <p:cNvSpPr/>
          <p:nvPr/>
        </p:nvSpPr>
        <p:spPr>
          <a:xfrm flipH="false" flipV="false" rot="0">
            <a:off x="13801271" y="9467865"/>
            <a:ext cx="2296664" cy="536845"/>
          </a:xfrm>
          <a:custGeom>
            <a:avLst/>
            <a:gdLst/>
            <a:ahLst/>
            <a:cxnLst/>
            <a:rect r="r" b="b" t="t" l="l"/>
            <a:pathLst>
              <a:path h="536845" w="2296664">
                <a:moveTo>
                  <a:pt x="0" y="0"/>
                </a:moveTo>
                <a:lnTo>
                  <a:pt x="2296664" y="0"/>
                </a:lnTo>
                <a:lnTo>
                  <a:pt x="2296664" y="536846"/>
                </a:lnTo>
                <a:lnTo>
                  <a:pt x="0" y="536846"/>
                </a:lnTo>
                <a:lnTo>
                  <a:pt x="0" y="0"/>
                </a:lnTo>
                <a:close/>
              </a:path>
            </a:pathLst>
          </a:custGeom>
          <a:blipFill>
            <a:blip r:embed="rId3"/>
            <a:stretch>
              <a:fillRect l="0" t="0" r="0" b="0"/>
            </a:stretch>
          </a:blipFill>
        </p:spPr>
      </p:sp>
      <p:sp>
        <p:nvSpPr>
          <p:cNvPr name="Freeform 11" id="11"/>
          <p:cNvSpPr/>
          <p:nvPr/>
        </p:nvSpPr>
        <p:spPr>
          <a:xfrm flipH="false" flipV="false" rot="0">
            <a:off x="4742850" y="2306993"/>
            <a:ext cx="9125578" cy="4623225"/>
          </a:xfrm>
          <a:custGeom>
            <a:avLst/>
            <a:gdLst/>
            <a:ahLst/>
            <a:cxnLst/>
            <a:rect r="r" b="b" t="t" l="l"/>
            <a:pathLst>
              <a:path h="4623225" w="9125578">
                <a:moveTo>
                  <a:pt x="0" y="0"/>
                </a:moveTo>
                <a:lnTo>
                  <a:pt x="9125578" y="0"/>
                </a:lnTo>
                <a:lnTo>
                  <a:pt x="9125578" y="4623225"/>
                </a:lnTo>
                <a:lnTo>
                  <a:pt x="0" y="4623225"/>
                </a:lnTo>
                <a:lnTo>
                  <a:pt x="0" y="0"/>
                </a:lnTo>
                <a:close/>
              </a:path>
            </a:pathLst>
          </a:custGeom>
          <a:blipFill>
            <a:blip r:embed="rId4"/>
            <a:stretch>
              <a:fillRect l="0" t="0" r="-2344" b="0"/>
            </a:stretch>
          </a:blipFill>
        </p:spPr>
      </p:sp>
      <p:sp>
        <p:nvSpPr>
          <p:cNvPr name="TextBox 12" id="12"/>
          <p:cNvSpPr txBox="true"/>
          <p:nvPr/>
        </p:nvSpPr>
        <p:spPr>
          <a:xfrm rot="0">
            <a:off x="5183470" y="754167"/>
            <a:ext cx="7729031" cy="1152525"/>
          </a:xfrm>
          <a:prstGeom prst="rect">
            <a:avLst/>
          </a:prstGeom>
        </p:spPr>
        <p:txBody>
          <a:bodyPr anchor="t" rtlCol="false" tIns="0" lIns="0" bIns="0" rIns="0">
            <a:spAutoFit/>
          </a:bodyPr>
          <a:lstStyle/>
          <a:p>
            <a:pPr algn="ctr">
              <a:lnSpc>
                <a:spcPts val="9000"/>
              </a:lnSpc>
            </a:pPr>
            <a:r>
              <a:rPr lang="en-US" sz="7500">
                <a:solidFill>
                  <a:srgbClr val="07687F"/>
                </a:solidFill>
                <a:latin typeface="Alfa Slab One"/>
              </a:rPr>
              <a:t>Ví dụ</a:t>
            </a:r>
          </a:p>
        </p:txBody>
      </p:sp>
      <p:sp>
        <p:nvSpPr>
          <p:cNvPr name="TextBox 13" id="13"/>
          <p:cNvSpPr txBox="true"/>
          <p:nvPr/>
        </p:nvSpPr>
        <p:spPr>
          <a:xfrm rot="0">
            <a:off x="3043865" y="7292168"/>
            <a:ext cx="13054070" cy="1903095"/>
          </a:xfrm>
          <a:prstGeom prst="rect">
            <a:avLst/>
          </a:prstGeom>
        </p:spPr>
        <p:txBody>
          <a:bodyPr anchor="t" rtlCol="false" tIns="0" lIns="0" bIns="0" rIns="0">
            <a:spAutoFit/>
          </a:bodyPr>
          <a:lstStyle/>
          <a:p>
            <a:pPr algn="ctr">
              <a:lnSpc>
                <a:spcPts val="5069"/>
              </a:lnSpc>
            </a:pPr>
            <a:r>
              <a:rPr lang="en-US" sz="3899">
                <a:solidFill>
                  <a:srgbClr val="FFFFFF"/>
                </a:solidFill>
                <a:latin typeface="Cabin"/>
              </a:rPr>
              <a:t>Nếu danh sách của chúng ta có 1000 phần tử và phần tử cần tìm nằm ở gần cuối thì việc tìm kiếm sẽ mất rất nhiều thời gian.</a:t>
            </a:r>
          </a:p>
          <a:p>
            <a:pPr algn="ctr">
              <a:lnSpc>
                <a:spcPts val="5069"/>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1E6B8"/>
        </a:solidFill>
      </p:bgPr>
    </p:bg>
    <p:spTree>
      <p:nvGrpSpPr>
        <p:cNvPr id="1" name=""/>
        <p:cNvGrpSpPr/>
        <p:nvPr/>
      </p:nvGrpSpPr>
      <p:grpSpPr>
        <a:xfrm>
          <a:off x="0" y="0"/>
          <a:ext cx="0" cy="0"/>
          <a:chOff x="0" y="0"/>
          <a:chExt cx="0" cy="0"/>
        </a:xfrm>
      </p:grpSpPr>
      <p:grpSp>
        <p:nvGrpSpPr>
          <p:cNvPr name="Group 2" id="2"/>
          <p:cNvGrpSpPr/>
          <p:nvPr/>
        </p:nvGrpSpPr>
        <p:grpSpPr>
          <a:xfrm rot="0">
            <a:off x="342353" y="283608"/>
            <a:ext cx="17603294" cy="9719785"/>
            <a:chOff x="0" y="0"/>
            <a:chExt cx="4636259" cy="2559943"/>
          </a:xfrm>
        </p:grpSpPr>
        <p:sp>
          <p:nvSpPr>
            <p:cNvPr name="Freeform 3" id="3"/>
            <p:cNvSpPr/>
            <p:nvPr/>
          </p:nvSpPr>
          <p:spPr>
            <a:xfrm flipH="false" flipV="false" rot="0">
              <a:off x="0" y="0"/>
              <a:ext cx="4636258" cy="2559943"/>
            </a:xfrm>
            <a:custGeom>
              <a:avLst/>
              <a:gdLst/>
              <a:ahLst/>
              <a:cxnLst/>
              <a:rect r="r" b="b" t="t" l="l"/>
              <a:pathLst>
                <a:path h="2559943" w="4636258">
                  <a:moveTo>
                    <a:pt x="0" y="0"/>
                  </a:moveTo>
                  <a:lnTo>
                    <a:pt x="4636258" y="0"/>
                  </a:lnTo>
                  <a:lnTo>
                    <a:pt x="4636258" y="2559943"/>
                  </a:lnTo>
                  <a:lnTo>
                    <a:pt x="0" y="2559943"/>
                  </a:lnTo>
                  <a:close/>
                </a:path>
              </a:pathLst>
            </a:custGeom>
            <a:solidFill>
              <a:srgbClr val="2ABFC0"/>
            </a:solidFill>
          </p:spPr>
        </p:sp>
        <p:sp>
          <p:nvSpPr>
            <p:cNvPr name="TextBox 4" id="4"/>
            <p:cNvSpPr txBox="true"/>
            <p:nvPr/>
          </p:nvSpPr>
          <p:spPr>
            <a:xfrm>
              <a:off x="0" y="-47625"/>
              <a:ext cx="4636259" cy="2607568"/>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5210765">
            <a:off x="-5928331" y="1173232"/>
            <a:ext cx="12541368" cy="2915868"/>
          </a:xfrm>
          <a:custGeom>
            <a:avLst/>
            <a:gdLst/>
            <a:ahLst/>
            <a:cxnLst/>
            <a:rect r="r" b="b" t="t" l="l"/>
            <a:pathLst>
              <a:path h="2915868" w="12541368">
                <a:moveTo>
                  <a:pt x="0" y="0"/>
                </a:moveTo>
                <a:lnTo>
                  <a:pt x="12541368" y="0"/>
                </a:lnTo>
                <a:lnTo>
                  <a:pt x="12541368" y="2915868"/>
                </a:lnTo>
                <a:lnTo>
                  <a:pt x="0" y="2915868"/>
                </a:lnTo>
                <a:lnTo>
                  <a:pt x="0" y="0"/>
                </a:lnTo>
                <a:close/>
              </a:path>
            </a:pathLst>
          </a:custGeom>
          <a:blipFill>
            <a:blip r:embed="rId2"/>
            <a:stretch>
              <a:fillRect l="0" t="0" r="0" b="0"/>
            </a:stretch>
          </a:blipFill>
        </p:spPr>
      </p:sp>
      <p:sp>
        <p:nvSpPr>
          <p:cNvPr name="Freeform 6" id="6"/>
          <p:cNvSpPr/>
          <p:nvPr/>
        </p:nvSpPr>
        <p:spPr>
          <a:xfrm flipH="false" flipV="false" rot="-7416521">
            <a:off x="11778614" y="1780671"/>
            <a:ext cx="10308066" cy="2396625"/>
          </a:xfrm>
          <a:custGeom>
            <a:avLst/>
            <a:gdLst/>
            <a:ahLst/>
            <a:cxnLst/>
            <a:rect r="r" b="b" t="t" l="l"/>
            <a:pathLst>
              <a:path h="2396625" w="10308066">
                <a:moveTo>
                  <a:pt x="0" y="0"/>
                </a:moveTo>
                <a:lnTo>
                  <a:pt x="10308066" y="0"/>
                </a:lnTo>
                <a:lnTo>
                  <a:pt x="10308066" y="2396625"/>
                </a:lnTo>
                <a:lnTo>
                  <a:pt x="0" y="2396625"/>
                </a:lnTo>
                <a:lnTo>
                  <a:pt x="0" y="0"/>
                </a:lnTo>
                <a:close/>
              </a:path>
            </a:pathLst>
          </a:custGeom>
          <a:blipFill>
            <a:blip r:embed="rId2"/>
            <a:stretch>
              <a:fillRect l="0" t="0" r="0" b="0"/>
            </a:stretch>
          </a:blipFill>
        </p:spPr>
      </p:sp>
      <p:grpSp>
        <p:nvGrpSpPr>
          <p:cNvPr name="Group 7" id="7"/>
          <p:cNvGrpSpPr/>
          <p:nvPr/>
        </p:nvGrpSpPr>
        <p:grpSpPr>
          <a:xfrm rot="0">
            <a:off x="4965949" y="649392"/>
            <a:ext cx="8679380" cy="1371600"/>
            <a:chOff x="0" y="0"/>
            <a:chExt cx="2285927" cy="361244"/>
          </a:xfrm>
        </p:grpSpPr>
        <p:sp>
          <p:nvSpPr>
            <p:cNvPr name="Freeform 8" id="8"/>
            <p:cNvSpPr/>
            <p:nvPr/>
          </p:nvSpPr>
          <p:spPr>
            <a:xfrm flipH="false" flipV="false" rot="0">
              <a:off x="0" y="0"/>
              <a:ext cx="2285927" cy="361244"/>
            </a:xfrm>
            <a:custGeom>
              <a:avLst/>
              <a:gdLst/>
              <a:ahLst/>
              <a:cxnLst/>
              <a:rect r="r" b="b" t="t" l="l"/>
              <a:pathLst>
                <a:path h="361244" w="2285927">
                  <a:moveTo>
                    <a:pt x="45491" y="0"/>
                  </a:moveTo>
                  <a:lnTo>
                    <a:pt x="2240436" y="0"/>
                  </a:lnTo>
                  <a:cubicBezTo>
                    <a:pt x="2252501" y="0"/>
                    <a:pt x="2264072" y="4793"/>
                    <a:pt x="2272603" y="13324"/>
                  </a:cubicBezTo>
                  <a:cubicBezTo>
                    <a:pt x="2281134" y="21855"/>
                    <a:pt x="2285927" y="33426"/>
                    <a:pt x="2285927" y="45491"/>
                  </a:cubicBezTo>
                  <a:lnTo>
                    <a:pt x="2285927" y="315753"/>
                  </a:lnTo>
                  <a:cubicBezTo>
                    <a:pt x="2285927" y="340877"/>
                    <a:pt x="2265560" y="361244"/>
                    <a:pt x="2240436" y="361244"/>
                  </a:cubicBezTo>
                  <a:lnTo>
                    <a:pt x="45491" y="361244"/>
                  </a:lnTo>
                  <a:cubicBezTo>
                    <a:pt x="20367" y="361244"/>
                    <a:pt x="0" y="340877"/>
                    <a:pt x="0" y="315753"/>
                  </a:cubicBezTo>
                  <a:lnTo>
                    <a:pt x="0" y="45491"/>
                  </a:lnTo>
                  <a:cubicBezTo>
                    <a:pt x="0" y="20367"/>
                    <a:pt x="20367" y="0"/>
                    <a:pt x="45491" y="0"/>
                  </a:cubicBezTo>
                  <a:close/>
                </a:path>
              </a:pathLst>
            </a:custGeom>
            <a:solidFill>
              <a:srgbClr val="F1E6B8"/>
            </a:solidFill>
          </p:spPr>
        </p:sp>
        <p:sp>
          <p:nvSpPr>
            <p:cNvPr name="TextBox 9" id="9"/>
            <p:cNvSpPr txBox="true"/>
            <p:nvPr/>
          </p:nvSpPr>
          <p:spPr>
            <a:xfrm>
              <a:off x="0" y="-47625"/>
              <a:ext cx="2285927" cy="408869"/>
            </a:xfrm>
            <a:prstGeom prst="rect">
              <a:avLst/>
            </a:prstGeom>
          </p:spPr>
          <p:txBody>
            <a:bodyPr anchor="ctr" rtlCol="false" tIns="50800" lIns="50800" bIns="50800" rIns="50800"/>
            <a:lstStyle/>
            <a:p>
              <a:pPr algn="ctr">
                <a:lnSpc>
                  <a:spcPts val="3359"/>
                </a:lnSpc>
              </a:pPr>
            </a:p>
          </p:txBody>
        </p:sp>
      </p:grpSp>
      <p:sp>
        <p:nvSpPr>
          <p:cNvPr name="Freeform 10" id="10"/>
          <p:cNvSpPr/>
          <p:nvPr/>
        </p:nvSpPr>
        <p:spPr>
          <a:xfrm flipH="false" flipV="false" rot="0">
            <a:off x="13801271" y="9467865"/>
            <a:ext cx="2296664" cy="536845"/>
          </a:xfrm>
          <a:custGeom>
            <a:avLst/>
            <a:gdLst/>
            <a:ahLst/>
            <a:cxnLst/>
            <a:rect r="r" b="b" t="t" l="l"/>
            <a:pathLst>
              <a:path h="536845" w="2296664">
                <a:moveTo>
                  <a:pt x="0" y="0"/>
                </a:moveTo>
                <a:lnTo>
                  <a:pt x="2296664" y="0"/>
                </a:lnTo>
                <a:lnTo>
                  <a:pt x="2296664" y="536846"/>
                </a:lnTo>
                <a:lnTo>
                  <a:pt x="0" y="536846"/>
                </a:lnTo>
                <a:lnTo>
                  <a:pt x="0" y="0"/>
                </a:lnTo>
                <a:close/>
              </a:path>
            </a:pathLst>
          </a:custGeom>
          <a:blipFill>
            <a:blip r:embed="rId3"/>
            <a:stretch>
              <a:fillRect l="0" t="0" r="0" b="0"/>
            </a:stretch>
          </a:blipFill>
        </p:spPr>
      </p:sp>
      <p:sp>
        <p:nvSpPr>
          <p:cNvPr name="Freeform 11" id="11"/>
          <p:cNvSpPr/>
          <p:nvPr/>
        </p:nvSpPr>
        <p:spPr>
          <a:xfrm flipH="false" flipV="false" rot="0">
            <a:off x="4742850" y="2306993"/>
            <a:ext cx="9125578" cy="4623225"/>
          </a:xfrm>
          <a:custGeom>
            <a:avLst/>
            <a:gdLst/>
            <a:ahLst/>
            <a:cxnLst/>
            <a:rect r="r" b="b" t="t" l="l"/>
            <a:pathLst>
              <a:path h="4623225" w="9125578">
                <a:moveTo>
                  <a:pt x="0" y="0"/>
                </a:moveTo>
                <a:lnTo>
                  <a:pt x="9125578" y="0"/>
                </a:lnTo>
                <a:lnTo>
                  <a:pt x="9125578" y="4623225"/>
                </a:lnTo>
                <a:lnTo>
                  <a:pt x="0" y="4623225"/>
                </a:lnTo>
                <a:lnTo>
                  <a:pt x="0" y="0"/>
                </a:lnTo>
                <a:close/>
              </a:path>
            </a:pathLst>
          </a:custGeom>
          <a:blipFill>
            <a:blip r:embed="rId4"/>
            <a:stretch>
              <a:fillRect l="0" t="0" r="-2344" b="0"/>
            </a:stretch>
          </a:blipFill>
        </p:spPr>
      </p:sp>
      <p:sp>
        <p:nvSpPr>
          <p:cNvPr name="TextBox 12" id="12"/>
          <p:cNvSpPr txBox="true"/>
          <p:nvPr/>
        </p:nvSpPr>
        <p:spPr>
          <a:xfrm rot="0">
            <a:off x="5183470" y="754167"/>
            <a:ext cx="7729031" cy="1152525"/>
          </a:xfrm>
          <a:prstGeom prst="rect">
            <a:avLst/>
          </a:prstGeom>
        </p:spPr>
        <p:txBody>
          <a:bodyPr anchor="t" rtlCol="false" tIns="0" lIns="0" bIns="0" rIns="0">
            <a:spAutoFit/>
          </a:bodyPr>
          <a:lstStyle/>
          <a:p>
            <a:pPr algn="ctr">
              <a:lnSpc>
                <a:spcPts val="9000"/>
              </a:lnSpc>
            </a:pPr>
            <a:r>
              <a:rPr lang="en-US" sz="7500">
                <a:solidFill>
                  <a:srgbClr val="07687F"/>
                </a:solidFill>
                <a:latin typeface="Alfa Slab One"/>
              </a:rPr>
              <a:t>Ví dụ</a:t>
            </a:r>
          </a:p>
        </p:txBody>
      </p:sp>
      <p:sp>
        <p:nvSpPr>
          <p:cNvPr name="TextBox 13" id="13"/>
          <p:cNvSpPr txBox="true"/>
          <p:nvPr/>
        </p:nvSpPr>
        <p:spPr>
          <a:xfrm rot="0">
            <a:off x="3043865" y="7292168"/>
            <a:ext cx="13054070" cy="2541270"/>
          </a:xfrm>
          <a:prstGeom prst="rect">
            <a:avLst/>
          </a:prstGeom>
        </p:spPr>
        <p:txBody>
          <a:bodyPr anchor="t" rtlCol="false" tIns="0" lIns="0" bIns="0" rIns="0">
            <a:spAutoFit/>
          </a:bodyPr>
          <a:lstStyle/>
          <a:p>
            <a:pPr algn="ctr">
              <a:lnSpc>
                <a:spcPts val="5069"/>
              </a:lnSpc>
            </a:pPr>
            <a:r>
              <a:rPr lang="en-US" sz="3899">
                <a:solidFill>
                  <a:srgbClr val="FFFFFF"/>
                </a:solidFill>
                <a:latin typeface="Cabin"/>
              </a:rPr>
              <a:t>Vậy nên, tìm kiếm tuyến tính chỉ nên áp dụng cho những </a:t>
            </a:r>
            <a:r>
              <a:rPr lang="en-US" sz="3899" u="sng">
                <a:solidFill>
                  <a:srgbClr val="FFFFFF"/>
                </a:solidFill>
                <a:latin typeface="Cabin"/>
              </a:rPr>
              <a:t>chương trình đơn giản</a:t>
            </a:r>
            <a:r>
              <a:rPr lang="en-US" sz="3899">
                <a:solidFill>
                  <a:srgbClr val="FFFFFF"/>
                </a:solidFill>
                <a:latin typeface="Cabin"/>
              </a:rPr>
              <a:t>, phù hợp khi cần tìm kiếm trên</a:t>
            </a:r>
            <a:r>
              <a:rPr lang="en-US" sz="3899" u="sng">
                <a:solidFill>
                  <a:srgbClr val="FFFFFF"/>
                </a:solidFill>
                <a:latin typeface="Cabin"/>
              </a:rPr>
              <a:t> một</a:t>
            </a:r>
            <a:r>
              <a:rPr lang="en-US" sz="3899">
                <a:solidFill>
                  <a:srgbClr val="FFFFFF"/>
                </a:solidFill>
                <a:latin typeface="Cabin"/>
              </a:rPr>
              <a:t> </a:t>
            </a:r>
            <a:r>
              <a:rPr lang="en-US" sz="3899" u="sng">
                <a:solidFill>
                  <a:srgbClr val="FFFFFF"/>
                </a:solidFill>
                <a:latin typeface="Cabin"/>
              </a:rPr>
              <a:t>danh sách đủ nhỏ và chưa được sắp xếp</a:t>
            </a:r>
            <a:r>
              <a:rPr lang="en-US" sz="3899">
                <a:solidFill>
                  <a:srgbClr val="FFFFFF"/>
                </a:solidFill>
                <a:latin typeface="Cabin"/>
              </a:rPr>
              <a:t>.</a:t>
            </a:r>
          </a:p>
          <a:p>
            <a:pPr algn="ctr">
              <a:lnSpc>
                <a:spcPts val="5069"/>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ABFC0"/>
        </a:solidFill>
      </p:bgPr>
    </p:bg>
    <p:spTree>
      <p:nvGrpSpPr>
        <p:cNvPr id="1" name=""/>
        <p:cNvGrpSpPr/>
        <p:nvPr/>
      </p:nvGrpSpPr>
      <p:grpSpPr>
        <a:xfrm>
          <a:off x="0" y="0"/>
          <a:ext cx="0" cy="0"/>
          <a:chOff x="0" y="0"/>
          <a:chExt cx="0" cy="0"/>
        </a:xfrm>
      </p:grpSpPr>
      <p:grpSp>
        <p:nvGrpSpPr>
          <p:cNvPr name="Group 2" id="2"/>
          <p:cNvGrpSpPr/>
          <p:nvPr/>
        </p:nvGrpSpPr>
        <p:grpSpPr>
          <a:xfrm rot="0">
            <a:off x="292336" y="248246"/>
            <a:ext cx="17703329" cy="9790509"/>
            <a:chOff x="0" y="0"/>
            <a:chExt cx="4662605" cy="2578570"/>
          </a:xfrm>
        </p:grpSpPr>
        <p:sp>
          <p:nvSpPr>
            <p:cNvPr name="Freeform 3" id="3"/>
            <p:cNvSpPr/>
            <p:nvPr/>
          </p:nvSpPr>
          <p:spPr>
            <a:xfrm flipH="false" flipV="false" rot="0">
              <a:off x="0" y="0"/>
              <a:ext cx="4662605" cy="2578570"/>
            </a:xfrm>
            <a:custGeom>
              <a:avLst/>
              <a:gdLst/>
              <a:ahLst/>
              <a:cxnLst/>
              <a:rect r="r" b="b" t="t" l="l"/>
              <a:pathLst>
                <a:path h="2578570" w="4662605">
                  <a:moveTo>
                    <a:pt x="22303" y="0"/>
                  </a:moveTo>
                  <a:lnTo>
                    <a:pt x="4640302" y="0"/>
                  </a:lnTo>
                  <a:cubicBezTo>
                    <a:pt x="4652620" y="0"/>
                    <a:pt x="4662605" y="9985"/>
                    <a:pt x="4662605" y="22303"/>
                  </a:cubicBezTo>
                  <a:lnTo>
                    <a:pt x="4662605" y="2556267"/>
                  </a:lnTo>
                  <a:cubicBezTo>
                    <a:pt x="4662605" y="2568585"/>
                    <a:pt x="4652620" y="2578570"/>
                    <a:pt x="4640302" y="2578570"/>
                  </a:cubicBezTo>
                  <a:lnTo>
                    <a:pt x="22303" y="2578570"/>
                  </a:lnTo>
                  <a:cubicBezTo>
                    <a:pt x="9985" y="2578570"/>
                    <a:pt x="0" y="2568585"/>
                    <a:pt x="0" y="2556267"/>
                  </a:cubicBezTo>
                  <a:lnTo>
                    <a:pt x="0" y="22303"/>
                  </a:lnTo>
                  <a:cubicBezTo>
                    <a:pt x="0" y="9985"/>
                    <a:pt x="9985" y="0"/>
                    <a:pt x="22303" y="0"/>
                  </a:cubicBezTo>
                  <a:close/>
                </a:path>
              </a:pathLst>
            </a:custGeom>
            <a:solidFill>
              <a:srgbClr val="F1E6B8"/>
            </a:solidFill>
          </p:spPr>
        </p:sp>
        <p:sp>
          <p:nvSpPr>
            <p:cNvPr name="TextBox 4" id="4"/>
            <p:cNvSpPr txBox="true"/>
            <p:nvPr/>
          </p:nvSpPr>
          <p:spPr>
            <a:xfrm>
              <a:off x="0" y="-47625"/>
              <a:ext cx="4662605" cy="2626195"/>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1896189">
            <a:off x="-5658223" y="1044153"/>
            <a:ext cx="14014807" cy="2470110"/>
          </a:xfrm>
          <a:custGeom>
            <a:avLst/>
            <a:gdLst/>
            <a:ahLst/>
            <a:cxnLst/>
            <a:rect r="r" b="b" t="t" l="l"/>
            <a:pathLst>
              <a:path h="2470110" w="14014807">
                <a:moveTo>
                  <a:pt x="0" y="0"/>
                </a:moveTo>
                <a:lnTo>
                  <a:pt x="14014808" y="0"/>
                </a:lnTo>
                <a:lnTo>
                  <a:pt x="14014808" y="2470109"/>
                </a:lnTo>
                <a:lnTo>
                  <a:pt x="0" y="2470109"/>
                </a:lnTo>
                <a:lnTo>
                  <a:pt x="0" y="0"/>
                </a:lnTo>
                <a:close/>
              </a:path>
            </a:pathLst>
          </a:custGeom>
          <a:blipFill>
            <a:blip r:embed="rId2"/>
            <a:stretch>
              <a:fillRect l="0" t="0" r="0" b="0"/>
            </a:stretch>
          </a:blipFill>
        </p:spPr>
      </p:sp>
      <p:sp>
        <p:nvSpPr>
          <p:cNvPr name="Freeform 6" id="6"/>
          <p:cNvSpPr/>
          <p:nvPr/>
        </p:nvSpPr>
        <p:spPr>
          <a:xfrm flipH="false" flipV="false" rot="0">
            <a:off x="1028700" y="8179425"/>
            <a:ext cx="2259424" cy="1078875"/>
          </a:xfrm>
          <a:custGeom>
            <a:avLst/>
            <a:gdLst/>
            <a:ahLst/>
            <a:cxnLst/>
            <a:rect r="r" b="b" t="t" l="l"/>
            <a:pathLst>
              <a:path h="1078875" w="2259424">
                <a:moveTo>
                  <a:pt x="0" y="0"/>
                </a:moveTo>
                <a:lnTo>
                  <a:pt x="2259424" y="0"/>
                </a:lnTo>
                <a:lnTo>
                  <a:pt x="2259424" y="1078875"/>
                </a:lnTo>
                <a:lnTo>
                  <a:pt x="0" y="1078875"/>
                </a:lnTo>
                <a:lnTo>
                  <a:pt x="0" y="0"/>
                </a:lnTo>
                <a:close/>
              </a:path>
            </a:pathLst>
          </a:custGeom>
          <a:blipFill>
            <a:blip r:embed="rId3"/>
            <a:stretch>
              <a:fillRect l="0" t="0" r="0" b="0"/>
            </a:stretch>
          </a:blipFill>
        </p:spPr>
      </p:sp>
      <p:sp>
        <p:nvSpPr>
          <p:cNvPr name="Freeform 7" id="7"/>
          <p:cNvSpPr/>
          <p:nvPr/>
        </p:nvSpPr>
        <p:spPr>
          <a:xfrm flipH="false" flipV="false" rot="0">
            <a:off x="14947364" y="1296575"/>
            <a:ext cx="2563015" cy="512603"/>
          </a:xfrm>
          <a:custGeom>
            <a:avLst/>
            <a:gdLst/>
            <a:ahLst/>
            <a:cxnLst/>
            <a:rect r="r" b="b" t="t" l="l"/>
            <a:pathLst>
              <a:path h="512603" w="2563015">
                <a:moveTo>
                  <a:pt x="0" y="0"/>
                </a:moveTo>
                <a:lnTo>
                  <a:pt x="2563016" y="0"/>
                </a:lnTo>
                <a:lnTo>
                  <a:pt x="2563016" y="512603"/>
                </a:lnTo>
                <a:lnTo>
                  <a:pt x="0" y="512603"/>
                </a:lnTo>
                <a:lnTo>
                  <a:pt x="0" y="0"/>
                </a:lnTo>
                <a:close/>
              </a:path>
            </a:pathLst>
          </a:custGeom>
          <a:blipFill>
            <a:blip r:embed="rId4"/>
            <a:stretch>
              <a:fillRect l="0" t="0" r="0" b="0"/>
            </a:stretch>
          </a:blipFill>
        </p:spPr>
      </p:sp>
      <p:grpSp>
        <p:nvGrpSpPr>
          <p:cNvPr name="Group 8" id="8"/>
          <p:cNvGrpSpPr/>
          <p:nvPr/>
        </p:nvGrpSpPr>
        <p:grpSpPr>
          <a:xfrm rot="0">
            <a:off x="4197520" y="1296575"/>
            <a:ext cx="8051071" cy="1440265"/>
            <a:chOff x="0" y="0"/>
            <a:chExt cx="10734762" cy="1920353"/>
          </a:xfrm>
        </p:grpSpPr>
        <p:grpSp>
          <p:nvGrpSpPr>
            <p:cNvPr name="Group 9" id="9"/>
            <p:cNvGrpSpPr/>
            <p:nvPr/>
          </p:nvGrpSpPr>
          <p:grpSpPr>
            <a:xfrm rot="0">
              <a:off x="0" y="0"/>
              <a:ext cx="10734762" cy="1920353"/>
              <a:chOff x="0" y="0"/>
              <a:chExt cx="1990901" cy="356154"/>
            </a:xfrm>
          </p:grpSpPr>
          <p:sp>
            <p:nvSpPr>
              <p:cNvPr name="Freeform 10" id="10"/>
              <p:cNvSpPr/>
              <p:nvPr/>
            </p:nvSpPr>
            <p:spPr>
              <a:xfrm flipH="false" flipV="false" rot="0">
                <a:off x="0" y="0"/>
                <a:ext cx="1990901" cy="356154"/>
              </a:xfrm>
              <a:custGeom>
                <a:avLst/>
                <a:gdLst/>
                <a:ahLst/>
                <a:cxnLst/>
                <a:rect r="r" b="b" t="t" l="l"/>
                <a:pathLst>
                  <a:path h="356154" w="1990901">
                    <a:moveTo>
                      <a:pt x="52233" y="0"/>
                    </a:moveTo>
                    <a:lnTo>
                      <a:pt x="1938669" y="0"/>
                    </a:lnTo>
                    <a:cubicBezTo>
                      <a:pt x="1952522" y="0"/>
                      <a:pt x="1965807" y="5503"/>
                      <a:pt x="1975603" y="15299"/>
                    </a:cubicBezTo>
                    <a:cubicBezTo>
                      <a:pt x="1985398" y="25094"/>
                      <a:pt x="1990901" y="38380"/>
                      <a:pt x="1990901" y="52233"/>
                    </a:cubicBezTo>
                    <a:lnTo>
                      <a:pt x="1990901" y="303922"/>
                    </a:lnTo>
                    <a:cubicBezTo>
                      <a:pt x="1990901" y="332769"/>
                      <a:pt x="1967516" y="356154"/>
                      <a:pt x="1938669" y="356154"/>
                    </a:cubicBezTo>
                    <a:lnTo>
                      <a:pt x="52233" y="356154"/>
                    </a:lnTo>
                    <a:cubicBezTo>
                      <a:pt x="38380" y="356154"/>
                      <a:pt x="25094" y="350651"/>
                      <a:pt x="15299" y="340856"/>
                    </a:cubicBezTo>
                    <a:cubicBezTo>
                      <a:pt x="5503" y="331060"/>
                      <a:pt x="0" y="317775"/>
                      <a:pt x="0" y="303922"/>
                    </a:cubicBezTo>
                    <a:lnTo>
                      <a:pt x="0" y="52233"/>
                    </a:lnTo>
                    <a:cubicBezTo>
                      <a:pt x="0" y="38380"/>
                      <a:pt x="5503" y="25094"/>
                      <a:pt x="15299" y="15299"/>
                    </a:cubicBezTo>
                    <a:cubicBezTo>
                      <a:pt x="25094" y="5503"/>
                      <a:pt x="38380" y="0"/>
                      <a:pt x="52233" y="0"/>
                    </a:cubicBezTo>
                    <a:close/>
                  </a:path>
                </a:pathLst>
              </a:custGeom>
              <a:solidFill>
                <a:srgbClr val="2ABFC0"/>
              </a:solidFill>
            </p:spPr>
          </p:sp>
          <p:sp>
            <p:nvSpPr>
              <p:cNvPr name="TextBox 11" id="11"/>
              <p:cNvSpPr txBox="true"/>
              <p:nvPr/>
            </p:nvSpPr>
            <p:spPr>
              <a:xfrm>
                <a:off x="0" y="0"/>
                <a:ext cx="1990901" cy="356154"/>
              </a:xfrm>
              <a:prstGeom prst="rect">
                <a:avLst/>
              </a:prstGeom>
            </p:spPr>
            <p:txBody>
              <a:bodyPr anchor="ctr" rtlCol="false" tIns="50800" lIns="50800" bIns="50800" rIns="50800"/>
              <a:lstStyle/>
              <a:p>
                <a:pPr algn="ctr" marL="0" indent="0" lvl="0">
                  <a:lnSpc>
                    <a:spcPts val="6901"/>
                  </a:lnSpc>
                  <a:spcBef>
                    <a:spcPct val="0"/>
                  </a:spcBef>
                </a:pPr>
              </a:p>
            </p:txBody>
          </p:sp>
        </p:grpSp>
        <p:sp>
          <p:nvSpPr>
            <p:cNvPr name="TextBox 12" id="12"/>
            <p:cNvSpPr txBox="true"/>
            <p:nvPr/>
          </p:nvSpPr>
          <p:spPr>
            <a:xfrm rot="0">
              <a:off x="15146" y="531334"/>
              <a:ext cx="10719616" cy="848160"/>
            </a:xfrm>
            <a:prstGeom prst="rect">
              <a:avLst/>
            </a:prstGeom>
          </p:spPr>
          <p:txBody>
            <a:bodyPr anchor="t" rtlCol="false" tIns="0" lIns="0" bIns="0" rIns="0">
              <a:spAutoFit/>
            </a:bodyPr>
            <a:lstStyle/>
            <a:p>
              <a:pPr algn="ctr" marL="0" indent="0" lvl="0">
                <a:lnSpc>
                  <a:spcPts val="4984"/>
                </a:lnSpc>
                <a:spcBef>
                  <a:spcPct val="0"/>
                </a:spcBef>
              </a:pPr>
              <a:r>
                <a:rPr lang="en-US" sz="4153">
                  <a:solidFill>
                    <a:srgbClr val="FFFFFF"/>
                  </a:solidFill>
                  <a:latin typeface="Alice Bold"/>
                </a:rPr>
                <a:t>Thuật toán tìm kiếm tuyến tính </a:t>
              </a:r>
            </a:p>
          </p:txBody>
        </p:sp>
      </p:grpSp>
      <p:sp>
        <p:nvSpPr>
          <p:cNvPr name="Freeform 13" id="13"/>
          <p:cNvSpPr/>
          <p:nvPr/>
        </p:nvSpPr>
        <p:spPr>
          <a:xfrm flipH="false" flipV="false" rot="0">
            <a:off x="2432552" y="3145910"/>
            <a:ext cx="13899889" cy="5033515"/>
          </a:xfrm>
          <a:custGeom>
            <a:avLst/>
            <a:gdLst/>
            <a:ahLst/>
            <a:cxnLst/>
            <a:rect r="r" b="b" t="t" l="l"/>
            <a:pathLst>
              <a:path h="5033515" w="13899889">
                <a:moveTo>
                  <a:pt x="0" y="0"/>
                </a:moveTo>
                <a:lnTo>
                  <a:pt x="13899889" y="0"/>
                </a:lnTo>
                <a:lnTo>
                  <a:pt x="13899889" y="5033515"/>
                </a:lnTo>
                <a:lnTo>
                  <a:pt x="0" y="5033515"/>
                </a:lnTo>
                <a:lnTo>
                  <a:pt x="0" y="0"/>
                </a:lnTo>
                <a:close/>
              </a:path>
            </a:pathLst>
          </a:custGeom>
          <a:blipFill>
            <a:blip r:embed="rId5"/>
            <a:stretch>
              <a:fillRect l="0" t="0" r="0" b="0"/>
            </a:stretch>
          </a:blipFill>
        </p:spPr>
      </p:sp>
      <p:sp>
        <p:nvSpPr>
          <p:cNvPr name="Freeform 14" id="14"/>
          <p:cNvSpPr/>
          <p:nvPr/>
        </p:nvSpPr>
        <p:spPr>
          <a:xfrm flipH="false" flipV="false" rot="8483593">
            <a:off x="9118170" y="7248408"/>
            <a:ext cx="14014807" cy="2470110"/>
          </a:xfrm>
          <a:custGeom>
            <a:avLst/>
            <a:gdLst/>
            <a:ahLst/>
            <a:cxnLst/>
            <a:rect r="r" b="b" t="t" l="l"/>
            <a:pathLst>
              <a:path h="2470110" w="14014807">
                <a:moveTo>
                  <a:pt x="0" y="0"/>
                </a:moveTo>
                <a:lnTo>
                  <a:pt x="14014807" y="0"/>
                </a:lnTo>
                <a:lnTo>
                  <a:pt x="14014807" y="2470110"/>
                </a:lnTo>
                <a:lnTo>
                  <a:pt x="0" y="2470110"/>
                </a:lnTo>
                <a:lnTo>
                  <a:pt x="0" y="0"/>
                </a:lnTo>
                <a:close/>
              </a:path>
            </a:pathLst>
          </a:custGeom>
          <a:blipFill>
            <a:blip r:embed="rId2"/>
            <a:stretch>
              <a:fillRect l="0" t="0" r="0" b="0"/>
            </a:stretch>
          </a:blipFill>
        </p:spPr>
      </p:sp>
      <p:sp>
        <p:nvSpPr>
          <p:cNvPr name="Freeform 15" id="15"/>
          <p:cNvSpPr/>
          <p:nvPr/>
        </p:nvSpPr>
        <p:spPr>
          <a:xfrm flipH="false" flipV="false" rot="0">
            <a:off x="12764418" y="1415564"/>
            <a:ext cx="3568023" cy="7693850"/>
          </a:xfrm>
          <a:custGeom>
            <a:avLst/>
            <a:gdLst/>
            <a:ahLst/>
            <a:cxnLst/>
            <a:rect r="r" b="b" t="t" l="l"/>
            <a:pathLst>
              <a:path h="7693850" w="3568023">
                <a:moveTo>
                  <a:pt x="0" y="0"/>
                </a:moveTo>
                <a:lnTo>
                  <a:pt x="3568023" y="0"/>
                </a:lnTo>
                <a:lnTo>
                  <a:pt x="3568023" y="7693850"/>
                </a:lnTo>
                <a:lnTo>
                  <a:pt x="0" y="76938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1E6B8"/>
        </a:solidFill>
      </p:bgPr>
    </p:bg>
    <p:spTree>
      <p:nvGrpSpPr>
        <p:cNvPr id="1" name=""/>
        <p:cNvGrpSpPr/>
        <p:nvPr/>
      </p:nvGrpSpPr>
      <p:grpSpPr>
        <a:xfrm>
          <a:off x="0" y="0"/>
          <a:ext cx="0" cy="0"/>
          <a:chOff x="0" y="0"/>
          <a:chExt cx="0" cy="0"/>
        </a:xfrm>
      </p:grpSpPr>
      <p:sp>
        <p:nvSpPr>
          <p:cNvPr name="Freeform 2" id="2"/>
          <p:cNvSpPr/>
          <p:nvPr/>
        </p:nvSpPr>
        <p:spPr>
          <a:xfrm flipH="false" flipV="false" rot="-874834">
            <a:off x="-11863850" y="8850099"/>
            <a:ext cx="14459377" cy="2873801"/>
          </a:xfrm>
          <a:custGeom>
            <a:avLst/>
            <a:gdLst/>
            <a:ahLst/>
            <a:cxnLst/>
            <a:rect r="r" b="b" t="t" l="l"/>
            <a:pathLst>
              <a:path h="2873801" w="14459377">
                <a:moveTo>
                  <a:pt x="0" y="0"/>
                </a:moveTo>
                <a:lnTo>
                  <a:pt x="14459377" y="0"/>
                </a:lnTo>
                <a:lnTo>
                  <a:pt x="14459377" y="2873802"/>
                </a:lnTo>
                <a:lnTo>
                  <a:pt x="0" y="2873802"/>
                </a:lnTo>
                <a:lnTo>
                  <a:pt x="0" y="0"/>
                </a:lnTo>
                <a:close/>
              </a:path>
            </a:pathLst>
          </a:custGeom>
          <a:blipFill>
            <a:blip r:embed="rId2"/>
            <a:stretch>
              <a:fillRect l="0" t="0" r="0" b="0"/>
            </a:stretch>
          </a:blipFill>
        </p:spPr>
      </p:sp>
      <p:sp>
        <p:nvSpPr>
          <p:cNvPr name="Freeform 3" id="3"/>
          <p:cNvSpPr/>
          <p:nvPr/>
        </p:nvSpPr>
        <p:spPr>
          <a:xfrm flipH="false" flipV="false" rot="0">
            <a:off x="2613556" y="2286000"/>
            <a:ext cx="12451205" cy="6921887"/>
          </a:xfrm>
          <a:custGeom>
            <a:avLst/>
            <a:gdLst/>
            <a:ahLst/>
            <a:cxnLst/>
            <a:rect r="r" b="b" t="t" l="l"/>
            <a:pathLst>
              <a:path h="6921887" w="12451205">
                <a:moveTo>
                  <a:pt x="0" y="0"/>
                </a:moveTo>
                <a:lnTo>
                  <a:pt x="12451204" y="0"/>
                </a:lnTo>
                <a:lnTo>
                  <a:pt x="12451204" y="6921887"/>
                </a:lnTo>
                <a:lnTo>
                  <a:pt x="0" y="6921887"/>
                </a:lnTo>
                <a:lnTo>
                  <a:pt x="0" y="0"/>
                </a:lnTo>
                <a:close/>
              </a:path>
            </a:pathLst>
          </a:custGeom>
          <a:blipFill>
            <a:blip r:embed="rId3"/>
            <a:stretch>
              <a:fillRect l="0" t="0" r="0" b="0"/>
            </a:stretch>
          </a:blipFill>
        </p:spPr>
      </p:sp>
      <p:sp>
        <p:nvSpPr>
          <p:cNvPr name="Freeform 4" id="4"/>
          <p:cNvSpPr/>
          <p:nvPr/>
        </p:nvSpPr>
        <p:spPr>
          <a:xfrm flipH="false" flipV="false" rot="-9160991">
            <a:off x="14903151" y="8729778"/>
            <a:ext cx="5249963" cy="2583419"/>
          </a:xfrm>
          <a:custGeom>
            <a:avLst/>
            <a:gdLst/>
            <a:ahLst/>
            <a:cxnLst/>
            <a:rect r="r" b="b" t="t" l="l"/>
            <a:pathLst>
              <a:path h="2583419" w="5249963">
                <a:moveTo>
                  <a:pt x="0" y="0"/>
                </a:moveTo>
                <a:lnTo>
                  <a:pt x="5249963" y="0"/>
                </a:lnTo>
                <a:lnTo>
                  <a:pt x="5249963" y="2583420"/>
                </a:lnTo>
                <a:lnTo>
                  <a:pt x="0" y="2583420"/>
                </a:lnTo>
                <a:lnTo>
                  <a:pt x="0" y="0"/>
                </a:lnTo>
                <a:close/>
              </a:path>
            </a:pathLst>
          </a:custGeom>
          <a:blipFill>
            <a:blip r:embed="rId4"/>
            <a:stretch>
              <a:fillRect l="0" t="0" r="0" b="0"/>
            </a:stretch>
          </a:blipFill>
        </p:spPr>
      </p:sp>
      <p:sp>
        <p:nvSpPr>
          <p:cNvPr name="Freeform 5" id="5"/>
          <p:cNvSpPr/>
          <p:nvPr/>
        </p:nvSpPr>
        <p:spPr>
          <a:xfrm flipH="false" flipV="false" rot="0">
            <a:off x="8848683" y="9795437"/>
            <a:ext cx="1934127" cy="452102"/>
          </a:xfrm>
          <a:custGeom>
            <a:avLst/>
            <a:gdLst/>
            <a:ahLst/>
            <a:cxnLst/>
            <a:rect r="r" b="b" t="t" l="l"/>
            <a:pathLst>
              <a:path h="452102" w="1934127">
                <a:moveTo>
                  <a:pt x="0" y="0"/>
                </a:moveTo>
                <a:lnTo>
                  <a:pt x="1934127" y="0"/>
                </a:lnTo>
                <a:lnTo>
                  <a:pt x="1934127" y="452102"/>
                </a:lnTo>
                <a:lnTo>
                  <a:pt x="0" y="452102"/>
                </a:lnTo>
                <a:lnTo>
                  <a:pt x="0" y="0"/>
                </a:lnTo>
                <a:close/>
              </a:path>
            </a:pathLst>
          </a:custGeom>
          <a:blipFill>
            <a:blip r:embed="rId5"/>
            <a:stretch>
              <a:fillRect l="0" t="0" r="0" b="0"/>
            </a:stretch>
          </a:blipFill>
        </p:spPr>
      </p:sp>
      <p:sp>
        <p:nvSpPr>
          <p:cNvPr name="TextBox 6" id="6"/>
          <p:cNvSpPr txBox="true"/>
          <p:nvPr/>
        </p:nvSpPr>
        <p:spPr>
          <a:xfrm rot="0">
            <a:off x="5279484" y="1133475"/>
            <a:ext cx="7729031" cy="1152525"/>
          </a:xfrm>
          <a:prstGeom prst="rect">
            <a:avLst/>
          </a:prstGeom>
        </p:spPr>
        <p:txBody>
          <a:bodyPr anchor="t" rtlCol="false" tIns="0" lIns="0" bIns="0" rIns="0">
            <a:spAutoFit/>
          </a:bodyPr>
          <a:lstStyle/>
          <a:p>
            <a:pPr algn="ctr">
              <a:lnSpc>
                <a:spcPts val="9000"/>
              </a:lnSpc>
            </a:pPr>
            <a:r>
              <a:rPr lang="en-US" sz="7500">
                <a:solidFill>
                  <a:srgbClr val="202F5A"/>
                </a:solidFill>
                <a:latin typeface="Alfa Slab One"/>
              </a:rPr>
              <a:t>Ví dụ</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1E6B8"/>
        </a:solidFill>
      </p:bgPr>
    </p:bg>
    <p:spTree>
      <p:nvGrpSpPr>
        <p:cNvPr id="1" name=""/>
        <p:cNvGrpSpPr/>
        <p:nvPr/>
      </p:nvGrpSpPr>
      <p:grpSpPr>
        <a:xfrm>
          <a:off x="0" y="0"/>
          <a:ext cx="0" cy="0"/>
          <a:chOff x="0" y="0"/>
          <a:chExt cx="0" cy="0"/>
        </a:xfrm>
      </p:grpSpPr>
      <p:sp>
        <p:nvSpPr>
          <p:cNvPr name="Freeform 2" id="2"/>
          <p:cNvSpPr/>
          <p:nvPr/>
        </p:nvSpPr>
        <p:spPr>
          <a:xfrm flipH="false" flipV="false" rot="-874834">
            <a:off x="-11863850" y="8850099"/>
            <a:ext cx="14459377" cy="2873801"/>
          </a:xfrm>
          <a:custGeom>
            <a:avLst/>
            <a:gdLst/>
            <a:ahLst/>
            <a:cxnLst/>
            <a:rect r="r" b="b" t="t" l="l"/>
            <a:pathLst>
              <a:path h="2873801" w="14459377">
                <a:moveTo>
                  <a:pt x="0" y="0"/>
                </a:moveTo>
                <a:lnTo>
                  <a:pt x="14459377" y="0"/>
                </a:lnTo>
                <a:lnTo>
                  <a:pt x="14459377" y="2873802"/>
                </a:lnTo>
                <a:lnTo>
                  <a:pt x="0" y="2873802"/>
                </a:lnTo>
                <a:lnTo>
                  <a:pt x="0" y="0"/>
                </a:lnTo>
                <a:close/>
              </a:path>
            </a:pathLst>
          </a:custGeom>
          <a:blipFill>
            <a:blip r:embed="rId2"/>
            <a:stretch>
              <a:fillRect l="0" t="0" r="0" b="0"/>
            </a:stretch>
          </a:blipFill>
        </p:spPr>
      </p:sp>
      <p:sp>
        <p:nvSpPr>
          <p:cNvPr name="Freeform 3" id="3"/>
          <p:cNvSpPr/>
          <p:nvPr/>
        </p:nvSpPr>
        <p:spPr>
          <a:xfrm flipH="false" flipV="false" rot="0">
            <a:off x="2908130" y="2505501"/>
            <a:ext cx="12471740" cy="6752799"/>
          </a:xfrm>
          <a:custGeom>
            <a:avLst/>
            <a:gdLst/>
            <a:ahLst/>
            <a:cxnLst/>
            <a:rect r="r" b="b" t="t" l="l"/>
            <a:pathLst>
              <a:path h="6752799" w="12471740">
                <a:moveTo>
                  <a:pt x="0" y="0"/>
                </a:moveTo>
                <a:lnTo>
                  <a:pt x="12471740" y="0"/>
                </a:lnTo>
                <a:lnTo>
                  <a:pt x="12471740" y="6752799"/>
                </a:lnTo>
                <a:lnTo>
                  <a:pt x="0" y="6752799"/>
                </a:lnTo>
                <a:lnTo>
                  <a:pt x="0" y="0"/>
                </a:lnTo>
                <a:close/>
              </a:path>
            </a:pathLst>
          </a:custGeom>
          <a:blipFill>
            <a:blip r:embed="rId3"/>
            <a:stretch>
              <a:fillRect l="0" t="0" r="0" b="0"/>
            </a:stretch>
          </a:blipFill>
        </p:spPr>
      </p:sp>
      <p:sp>
        <p:nvSpPr>
          <p:cNvPr name="Freeform 4" id="4"/>
          <p:cNvSpPr/>
          <p:nvPr/>
        </p:nvSpPr>
        <p:spPr>
          <a:xfrm flipH="false" flipV="false" rot="-9160991">
            <a:off x="14903151" y="8729778"/>
            <a:ext cx="5249963" cy="2583419"/>
          </a:xfrm>
          <a:custGeom>
            <a:avLst/>
            <a:gdLst/>
            <a:ahLst/>
            <a:cxnLst/>
            <a:rect r="r" b="b" t="t" l="l"/>
            <a:pathLst>
              <a:path h="2583419" w="5249963">
                <a:moveTo>
                  <a:pt x="0" y="0"/>
                </a:moveTo>
                <a:lnTo>
                  <a:pt x="5249963" y="0"/>
                </a:lnTo>
                <a:lnTo>
                  <a:pt x="5249963" y="2583420"/>
                </a:lnTo>
                <a:lnTo>
                  <a:pt x="0" y="2583420"/>
                </a:lnTo>
                <a:lnTo>
                  <a:pt x="0" y="0"/>
                </a:lnTo>
                <a:close/>
              </a:path>
            </a:pathLst>
          </a:custGeom>
          <a:blipFill>
            <a:blip r:embed="rId4"/>
            <a:stretch>
              <a:fillRect l="0" t="0" r="0" b="0"/>
            </a:stretch>
          </a:blipFill>
        </p:spPr>
      </p:sp>
      <p:sp>
        <p:nvSpPr>
          <p:cNvPr name="Freeform 5" id="5"/>
          <p:cNvSpPr/>
          <p:nvPr/>
        </p:nvSpPr>
        <p:spPr>
          <a:xfrm flipH="false" flipV="false" rot="0">
            <a:off x="8848683" y="9795437"/>
            <a:ext cx="1934127" cy="452102"/>
          </a:xfrm>
          <a:custGeom>
            <a:avLst/>
            <a:gdLst/>
            <a:ahLst/>
            <a:cxnLst/>
            <a:rect r="r" b="b" t="t" l="l"/>
            <a:pathLst>
              <a:path h="452102" w="1934127">
                <a:moveTo>
                  <a:pt x="0" y="0"/>
                </a:moveTo>
                <a:lnTo>
                  <a:pt x="1934127" y="0"/>
                </a:lnTo>
                <a:lnTo>
                  <a:pt x="1934127" y="452102"/>
                </a:lnTo>
                <a:lnTo>
                  <a:pt x="0" y="452102"/>
                </a:lnTo>
                <a:lnTo>
                  <a:pt x="0" y="0"/>
                </a:lnTo>
                <a:close/>
              </a:path>
            </a:pathLst>
          </a:custGeom>
          <a:blipFill>
            <a:blip r:embed="rId5"/>
            <a:stretch>
              <a:fillRect l="0" t="0" r="0" b="0"/>
            </a:stretch>
          </a:blipFill>
        </p:spPr>
      </p:sp>
      <p:sp>
        <p:nvSpPr>
          <p:cNvPr name="TextBox 6" id="6"/>
          <p:cNvSpPr txBox="true"/>
          <p:nvPr/>
        </p:nvSpPr>
        <p:spPr>
          <a:xfrm rot="0">
            <a:off x="5279484" y="1133475"/>
            <a:ext cx="7729031" cy="1152525"/>
          </a:xfrm>
          <a:prstGeom prst="rect">
            <a:avLst/>
          </a:prstGeom>
        </p:spPr>
        <p:txBody>
          <a:bodyPr anchor="t" rtlCol="false" tIns="0" lIns="0" bIns="0" rIns="0">
            <a:spAutoFit/>
          </a:bodyPr>
          <a:lstStyle/>
          <a:p>
            <a:pPr algn="ctr">
              <a:lnSpc>
                <a:spcPts val="9000"/>
              </a:lnSpc>
            </a:pPr>
            <a:r>
              <a:rPr lang="en-US" sz="7500">
                <a:solidFill>
                  <a:srgbClr val="202F5A"/>
                </a:solidFill>
                <a:latin typeface="Alfa Slab One"/>
              </a:rPr>
              <a:t>Ví dụ</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1E6B8"/>
        </a:solidFill>
      </p:bgPr>
    </p:bg>
    <p:spTree>
      <p:nvGrpSpPr>
        <p:cNvPr id="1" name=""/>
        <p:cNvGrpSpPr/>
        <p:nvPr/>
      </p:nvGrpSpPr>
      <p:grpSpPr>
        <a:xfrm>
          <a:off x="0" y="0"/>
          <a:ext cx="0" cy="0"/>
          <a:chOff x="0" y="0"/>
          <a:chExt cx="0" cy="0"/>
        </a:xfrm>
      </p:grpSpPr>
      <p:sp>
        <p:nvSpPr>
          <p:cNvPr name="Freeform 2" id="2"/>
          <p:cNvSpPr/>
          <p:nvPr/>
        </p:nvSpPr>
        <p:spPr>
          <a:xfrm flipH="false" flipV="false" rot="-9160991">
            <a:off x="14903151" y="8729778"/>
            <a:ext cx="5249963" cy="2583419"/>
          </a:xfrm>
          <a:custGeom>
            <a:avLst/>
            <a:gdLst/>
            <a:ahLst/>
            <a:cxnLst/>
            <a:rect r="r" b="b" t="t" l="l"/>
            <a:pathLst>
              <a:path h="2583419" w="5249963">
                <a:moveTo>
                  <a:pt x="0" y="0"/>
                </a:moveTo>
                <a:lnTo>
                  <a:pt x="5249963" y="0"/>
                </a:lnTo>
                <a:lnTo>
                  <a:pt x="5249963" y="2583420"/>
                </a:lnTo>
                <a:lnTo>
                  <a:pt x="0" y="2583420"/>
                </a:lnTo>
                <a:lnTo>
                  <a:pt x="0" y="0"/>
                </a:lnTo>
                <a:close/>
              </a:path>
            </a:pathLst>
          </a:custGeom>
          <a:blipFill>
            <a:blip r:embed="rId2"/>
            <a:stretch>
              <a:fillRect l="0" t="0" r="0" b="0"/>
            </a:stretch>
          </a:blipFill>
        </p:spPr>
      </p:sp>
      <p:sp>
        <p:nvSpPr>
          <p:cNvPr name="Freeform 3" id="3"/>
          <p:cNvSpPr/>
          <p:nvPr/>
        </p:nvSpPr>
        <p:spPr>
          <a:xfrm flipH="false" flipV="false" rot="0">
            <a:off x="8848683" y="9795437"/>
            <a:ext cx="1934127" cy="452102"/>
          </a:xfrm>
          <a:custGeom>
            <a:avLst/>
            <a:gdLst/>
            <a:ahLst/>
            <a:cxnLst/>
            <a:rect r="r" b="b" t="t" l="l"/>
            <a:pathLst>
              <a:path h="452102" w="1934127">
                <a:moveTo>
                  <a:pt x="0" y="0"/>
                </a:moveTo>
                <a:lnTo>
                  <a:pt x="1934127" y="0"/>
                </a:lnTo>
                <a:lnTo>
                  <a:pt x="1934127" y="452102"/>
                </a:lnTo>
                <a:lnTo>
                  <a:pt x="0" y="452102"/>
                </a:lnTo>
                <a:lnTo>
                  <a:pt x="0" y="0"/>
                </a:lnTo>
                <a:close/>
              </a:path>
            </a:pathLst>
          </a:custGeom>
          <a:blipFill>
            <a:blip r:embed="rId3"/>
            <a:stretch>
              <a:fillRect l="0" t="0" r="0" b="0"/>
            </a:stretch>
          </a:blipFill>
        </p:spPr>
      </p:sp>
      <p:sp>
        <p:nvSpPr>
          <p:cNvPr name="Freeform 4" id="4"/>
          <p:cNvSpPr/>
          <p:nvPr/>
        </p:nvSpPr>
        <p:spPr>
          <a:xfrm flipH="false" flipV="false" rot="0">
            <a:off x="1734575" y="2801669"/>
            <a:ext cx="15524725" cy="4683662"/>
          </a:xfrm>
          <a:custGeom>
            <a:avLst/>
            <a:gdLst/>
            <a:ahLst/>
            <a:cxnLst/>
            <a:rect r="r" b="b" t="t" l="l"/>
            <a:pathLst>
              <a:path h="4683662" w="15524725">
                <a:moveTo>
                  <a:pt x="0" y="0"/>
                </a:moveTo>
                <a:lnTo>
                  <a:pt x="15524725" y="0"/>
                </a:lnTo>
                <a:lnTo>
                  <a:pt x="15524725" y="4683662"/>
                </a:lnTo>
                <a:lnTo>
                  <a:pt x="0" y="4683662"/>
                </a:lnTo>
                <a:lnTo>
                  <a:pt x="0" y="0"/>
                </a:lnTo>
                <a:close/>
              </a:path>
            </a:pathLst>
          </a:custGeom>
          <a:blipFill>
            <a:blip r:embed="rId4"/>
            <a:stretch>
              <a:fillRect l="0" t="0" r="0" b="0"/>
            </a:stretch>
          </a:blipFill>
        </p:spPr>
      </p:sp>
      <p:sp>
        <p:nvSpPr>
          <p:cNvPr name="Freeform 5" id="5"/>
          <p:cNvSpPr/>
          <p:nvPr/>
        </p:nvSpPr>
        <p:spPr>
          <a:xfrm flipH="false" flipV="false" rot="-874834">
            <a:off x="-11863850" y="8850099"/>
            <a:ext cx="14459377" cy="2873801"/>
          </a:xfrm>
          <a:custGeom>
            <a:avLst/>
            <a:gdLst/>
            <a:ahLst/>
            <a:cxnLst/>
            <a:rect r="r" b="b" t="t" l="l"/>
            <a:pathLst>
              <a:path h="2873801" w="14459377">
                <a:moveTo>
                  <a:pt x="0" y="0"/>
                </a:moveTo>
                <a:lnTo>
                  <a:pt x="14459377" y="0"/>
                </a:lnTo>
                <a:lnTo>
                  <a:pt x="14459377" y="2873802"/>
                </a:lnTo>
                <a:lnTo>
                  <a:pt x="0" y="2873802"/>
                </a:lnTo>
                <a:lnTo>
                  <a:pt x="0" y="0"/>
                </a:lnTo>
                <a:close/>
              </a:path>
            </a:pathLst>
          </a:custGeom>
          <a:blipFill>
            <a:blip r:embed="rId5"/>
            <a:stretch>
              <a:fillRect l="0" t="0" r="0" b="0"/>
            </a:stretch>
          </a:blipFill>
        </p:spPr>
      </p:sp>
      <p:sp>
        <p:nvSpPr>
          <p:cNvPr name="TextBox 6" id="6"/>
          <p:cNvSpPr txBox="true"/>
          <p:nvPr/>
        </p:nvSpPr>
        <p:spPr>
          <a:xfrm rot="0">
            <a:off x="5279484" y="1133475"/>
            <a:ext cx="7729031" cy="1152525"/>
          </a:xfrm>
          <a:prstGeom prst="rect">
            <a:avLst/>
          </a:prstGeom>
        </p:spPr>
        <p:txBody>
          <a:bodyPr anchor="t" rtlCol="false" tIns="0" lIns="0" bIns="0" rIns="0">
            <a:spAutoFit/>
          </a:bodyPr>
          <a:lstStyle/>
          <a:p>
            <a:pPr algn="ctr">
              <a:lnSpc>
                <a:spcPts val="9000"/>
              </a:lnSpc>
            </a:pPr>
            <a:r>
              <a:rPr lang="en-US" sz="7500">
                <a:solidFill>
                  <a:srgbClr val="202F5A"/>
                </a:solidFill>
                <a:latin typeface="Alfa Slab One"/>
              </a:rPr>
              <a:t>Ví dụ</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ABFC0"/>
        </a:solidFill>
      </p:bgPr>
    </p:bg>
    <p:spTree>
      <p:nvGrpSpPr>
        <p:cNvPr id="1" name=""/>
        <p:cNvGrpSpPr/>
        <p:nvPr/>
      </p:nvGrpSpPr>
      <p:grpSpPr>
        <a:xfrm>
          <a:off x="0" y="0"/>
          <a:ext cx="0" cy="0"/>
          <a:chOff x="0" y="0"/>
          <a:chExt cx="0" cy="0"/>
        </a:xfrm>
      </p:grpSpPr>
      <p:grpSp>
        <p:nvGrpSpPr>
          <p:cNvPr name="Group 2" id="2"/>
          <p:cNvGrpSpPr/>
          <p:nvPr/>
        </p:nvGrpSpPr>
        <p:grpSpPr>
          <a:xfrm rot="0">
            <a:off x="292336" y="248246"/>
            <a:ext cx="17703329" cy="9790509"/>
            <a:chOff x="0" y="0"/>
            <a:chExt cx="4662605" cy="2578570"/>
          </a:xfrm>
        </p:grpSpPr>
        <p:sp>
          <p:nvSpPr>
            <p:cNvPr name="Freeform 3" id="3"/>
            <p:cNvSpPr/>
            <p:nvPr/>
          </p:nvSpPr>
          <p:spPr>
            <a:xfrm flipH="false" flipV="false" rot="0">
              <a:off x="0" y="0"/>
              <a:ext cx="4662605" cy="2578570"/>
            </a:xfrm>
            <a:custGeom>
              <a:avLst/>
              <a:gdLst/>
              <a:ahLst/>
              <a:cxnLst/>
              <a:rect r="r" b="b" t="t" l="l"/>
              <a:pathLst>
                <a:path h="2578570" w="4662605">
                  <a:moveTo>
                    <a:pt x="22303" y="0"/>
                  </a:moveTo>
                  <a:lnTo>
                    <a:pt x="4640302" y="0"/>
                  </a:lnTo>
                  <a:cubicBezTo>
                    <a:pt x="4652620" y="0"/>
                    <a:pt x="4662605" y="9985"/>
                    <a:pt x="4662605" y="22303"/>
                  </a:cubicBezTo>
                  <a:lnTo>
                    <a:pt x="4662605" y="2556267"/>
                  </a:lnTo>
                  <a:cubicBezTo>
                    <a:pt x="4662605" y="2568585"/>
                    <a:pt x="4652620" y="2578570"/>
                    <a:pt x="4640302" y="2578570"/>
                  </a:cubicBezTo>
                  <a:lnTo>
                    <a:pt x="22303" y="2578570"/>
                  </a:lnTo>
                  <a:cubicBezTo>
                    <a:pt x="9985" y="2578570"/>
                    <a:pt x="0" y="2568585"/>
                    <a:pt x="0" y="2556267"/>
                  </a:cubicBezTo>
                  <a:lnTo>
                    <a:pt x="0" y="22303"/>
                  </a:lnTo>
                  <a:cubicBezTo>
                    <a:pt x="0" y="9985"/>
                    <a:pt x="9985" y="0"/>
                    <a:pt x="22303" y="0"/>
                  </a:cubicBezTo>
                  <a:close/>
                </a:path>
              </a:pathLst>
            </a:custGeom>
            <a:solidFill>
              <a:srgbClr val="F1E6B8"/>
            </a:solidFill>
          </p:spPr>
        </p:sp>
        <p:sp>
          <p:nvSpPr>
            <p:cNvPr name="TextBox 4" id="4"/>
            <p:cNvSpPr txBox="true"/>
            <p:nvPr/>
          </p:nvSpPr>
          <p:spPr>
            <a:xfrm>
              <a:off x="0" y="-47625"/>
              <a:ext cx="4662605" cy="2626195"/>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2817605">
            <a:off x="16276073" y="1359779"/>
            <a:ext cx="782591" cy="2093889"/>
          </a:xfrm>
          <a:custGeom>
            <a:avLst/>
            <a:gdLst/>
            <a:ahLst/>
            <a:cxnLst/>
            <a:rect r="r" b="b" t="t" l="l"/>
            <a:pathLst>
              <a:path h="2093889" w="782591">
                <a:moveTo>
                  <a:pt x="0" y="0"/>
                </a:moveTo>
                <a:lnTo>
                  <a:pt x="782591" y="0"/>
                </a:lnTo>
                <a:lnTo>
                  <a:pt x="782591" y="2093889"/>
                </a:lnTo>
                <a:lnTo>
                  <a:pt x="0" y="2093889"/>
                </a:lnTo>
                <a:lnTo>
                  <a:pt x="0" y="0"/>
                </a:lnTo>
                <a:close/>
              </a:path>
            </a:pathLst>
          </a:custGeom>
          <a:blipFill>
            <a:blip r:embed="rId2"/>
            <a:stretch>
              <a:fillRect l="0" t="0" r="0" b="0"/>
            </a:stretch>
          </a:blipFill>
        </p:spPr>
      </p:sp>
      <p:sp>
        <p:nvSpPr>
          <p:cNvPr name="Freeform 6" id="6"/>
          <p:cNvSpPr/>
          <p:nvPr/>
        </p:nvSpPr>
        <p:spPr>
          <a:xfrm flipH="false" flipV="false" rot="-7622167">
            <a:off x="-4428296" y="-4772161"/>
            <a:ext cx="10913992" cy="5287704"/>
          </a:xfrm>
          <a:custGeom>
            <a:avLst/>
            <a:gdLst/>
            <a:ahLst/>
            <a:cxnLst/>
            <a:rect r="r" b="b" t="t" l="l"/>
            <a:pathLst>
              <a:path h="5287704" w="10913992">
                <a:moveTo>
                  <a:pt x="0" y="0"/>
                </a:moveTo>
                <a:lnTo>
                  <a:pt x="10913992" y="0"/>
                </a:lnTo>
                <a:lnTo>
                  <a:pt x="10913992" y="5287705"/>
                </a:lnTo>
                <a:lnTo>
                  <a:pt x="0" y="5287705"/>
                </a:lnTo>
                <a:lnTo>
                  <a:pt x="0" y="0"/>
                </a:lnTo>
                <a:close/>
              </a:path>
            </a:pathLst>
          </a:custGeom>
          <a:blipFill>
            <a:blip r:embed="rId3"/>
            <a:stretch>
              <a:fillRect l="-731" t="0" r="-731" b="0"/>
            </a:stretch>
          </a:blipFill>
        </p:spPr>
      </p:sp>
      <p:sp>
        <p:nvSpPr>
          <p:cNvPr name="Freeform 7" id="7"/>
          <p:cNvSpPr/>
          <p:nvPr/>
        </p:nvSpPr>
        <p:spPr>
          <a:xfrm flipH="false" flipV="false" rot="2496202">
            <a:off x="-5856360" y="-2152587"/>
            <a:ext cx="9016398" cy="1792009"/>
          </a:xfrm>
          <a:custGeom>
            <a:avLst/>
            <a:gdLst/>
            <a:ahLst/>
            <a:cxnLst/>
            <a:rect r="r" b="b" t="t" l="l"/>
            <a:pathLst>
              <a:path h="1792009" w="9016398">
                <a:moveTo>
                  <a:pt x="0" y="0"/>
                </a:moveTo>
                <a:lnTo>
                  <a:pt x="9016398" y="0"/>
                </a:lnTo>
                <a:lnTo>
                  <a:pt x="9016398" y="1792009"/>
                </a:lnTo>
                <a:lnTo>
                  <a:pt x="0" y="1792009"/>
                </a:lnTo>
                <a:lnTo>
                  <a:pt x="0" y="0"/>
                </a:lnTo>
                <a:close/>
              </a:path>
            </a:pathLst>
          </a:custGeom>
          <a:blipFill>
            <a:blip r:embed="rId4"/>
            <a:stretch>
              <a:fillRect l="0" t="0" r="0" b="0"/>
            </a:stretch>
          </a:blipFill>
        </p:spPr>
      </p:sp>
      <p:grpSp>
        <p:nvGrpSpPr>
          <p:cNvPr name="Group 8" id="8"/>
          <p:cNvGrpSpPr/>
          <p:nvPr/>
        </p:nvGrpSpPr>
        <p:grpSpPr>
          <a:xfrm rot="0">
            <a:off x="2520950" y="1238495"/>
            <a:ext cx="13411752" cy="1552437"/>
            <a:chOff x="0" y="0"/>
            <a:chExt cx="3532313" cy="408872"/>
          </a:xfrm>
        </p:grpSpPr>
        <p:sp>
          <p:nvSpPr>
            <p:cNvPr name="Freeform 9" id="9"/>
            <p:cNvSpPr/>
            <p:nvPr/>
          </p:nvSpPr>
          <p:spPr>
            <a:xfrm flipH="false" flipV="false" rot="0">
              <a:off x="0" y="0"/>
              <a:ext cx="3532313" cy="408872"/>
            </a:xfrm>
            <a:custGeom>
              <a:avLst/>
              <a:gdLst/>
              <a:ahLst/>
              <a:cxnLst/>
              <a:rect r="r" b="b" t="t" l="l"/>
              <a:pathLst>
                <a:path h="408872" w="3532313">
                  <a:moveTo>
                    <a:pt x="29440" y="0"/>
                  </a:moveTo>
                  <a:lnTo>
                    <a:pt x="3502873" y="0"/>
                  </a:lnTo>
                  <a:cubicBezTo>
                    <a:pt x="3510681" y="0"/>
                    <a:pt x="3518169" y="3102"/>
                    <a:pt x="3523690" y="8623"/>
                  </a:cubicBezTo>
                  <a:cubicBezTo>
                    <a:pt x="3529211" y="14144"/>
                    <a:pt x="3532313" y="21632"/>
                    <a:pt x="3532313" y="29440"/>
                  </a:cubicBezTo>
                  <a:lnTo>
                    <a:pt x="3532313" y="379433"/>
                  </a:lnTo>
                  <a:cubicBezTo>
                    <a:pt x="3532313" y="387240"/>
                    <a:pt x="3529211" y="394729"/>
                    <a:pt x="3523690" y="400250"/>
                  </a:cubicBezTo>
                  <a:cubicBezTo>
                    <a:pt x="3518169" y="405771"/>
                    <a:pt x="3510681" y="408872"/>
                    <a:pt x="3502873" y="408872"/>
                  </a:cubicBezTo>
                  <a:lnTo>
                    <a:pt x="29440" y="408872"/>
                  </a:lnTo>
                  <a:cubicBezTo>
                    <a:pt x="21632" y="408872"/>
                    <a:pt x="14144" y="405771"/>
                    <a:pt x="8623" y="400250"/>
                  </a:cubicBezTo>
                  <a:cubicBezTo>
                    <a:pt x="3102" y="394729"/>
                    <a:pt x="0" y="387240"/>
                    <a:pt x="0" y="379433"/>
                  </a:cubicBezTo>
                  <a:lnTo>
                    <a:pt x="0" y="29440"/>
                  </a:lnTo>
                  <a:cubicBezTo>
                    <a:pt x="0" y="21632"/>
                    <a:pt x="3102" y="14144"/>
                    <a:pt x="8623" y="8623"/>
                  </a:cubicBezTo>
                  <a:cubicBezTo>
                    <a:pt x="14144" y="3102"/>
                    <a:pt x="21632" y="0"/>
                    <a:pt x="29440" y="0"/>
                  </a:cubicBezTo>
                  <a:close/>
                </a:path>
              </a:pathLst>
            </a:custGeom>
            <a:solidFill>
              <a:srgbClr val="2ABFC0"/>
            </a:solidFill>
          </p:spPr>
        </p:sp>
        <p:sp>
          <p:nvSpPr>
            <p:cNvPr name="TextBox 10" id="10"/>
            <p:cNvSpPr txBox="true"/>
            <p:nvPr/>
          </p:nvSpPr>
          <p:spPr>
            <a:xfrm>
              <a:off x="0" y="-47625"/>
              <a:ext cx="3532313" cy="456497"/>
            </a:xfrm>
            <a:prstGeom prst="rect">
              <a:avLst/>
            </a:prstGeom>
          </p:spPr>
          <p:txBody>
            <a:bodyPr anchor="ctr" rtlCol="false" tIns="50800" lIns="50800" bIns="50800" rIns="50800"/>
            <a:lstStyle/>
            <a:p>
              <a:pPr algn="ctr">
                <a:lnSpc>
                  <a:spcPts val="3359"/>
                </a:lnSpc>
              </a:pPr>
            </a:p>
          </p:txBody>
        </p:sp>
      </p:grpSp>
      <p:sp>
        <p:nvSpPr>
          <p:cNvPr name="Freeform 11" id="11"/>
          <p:cNvSpPr/>
          <p:nvPr/>
        </p:nvSpPr>
        <p:spPr>
          <a:xfrm flipH="false" flipV="false" rot="-10800000">
            <a:off x="7905556" y="8384900"/>
            <a:ext cx="2521733" cy="1204127"/>
          </a:xfrm>
          <a:custGeom>
            <a:avLst/>
            <a:gdLst/>
            <a:ahLst/>
            <a:cxnLst/>
            <a:rect r="r" b="b" t="t" l="l"/>
            <a:pathLst>
              <a:path h="1204127" w="2521733">
                <a:moveTo>
                  <a:pt x="0" y="0"/>
                </a:moveTo>
                <a:lnTo>
                  <a:pt x="2521733" y="0"/>
                </a:lnTo>
                <a:lnTo>
                  <a:pt x="2521733" y="1204127"/>
                </a:lnTo>
                <a:lnTo>
                  <a:pt x="0" y="1204127"/>
                </a:lnTo>
                <a:lnTo>
                  <a:pt x="0" y="0"/>
                </a:lnTo>
                <a:close/>
              </a:path>
            </a:pathLst>
          </a:custGeom>
          <a:blipFill>
            <a:blip r:embed="rId5"/>
            <a:stretch>
              <a:fillRect l="0" t="0" r="0" b="0"/>
            </a:stretch>
          </a:blipFill>
        </p:spPr>
      </p:sp>
      <p:sp>
        <p:nvSpPr>
          <p:cNvPr name="TextBox 12" id="12"/>
          <p:cNvSpPr txBox="true"/>
          <p:nvPr/>
        </p:nvSpPr>
        <p:spPr>
          <a:xfrm rot="0">
            <a:off x="1250353" y="1595614"/>
            <a:ext cx="16053792" cy="828675"/>
          </a:xfrm>
          <a:prstGeom prst="rect">
            <a:avLst/>
          </a:prstGeom>
        </p:spPr>
        <p:txBody>
          <a:bodyPr anchor="t" rtlCol="false" tIns="0" lIns="0" bIns="0" rIns="0">
            <a:spAutoFit/>
          </a:bodyPr>
          <a:lstStyle/>
          <a:p>
            <a:pPr algn="ctr" marL="0" indent="0" lvl="0">
              <a:lnSpc>
                <a:spcPts val="6480"/>
              </a:lnSpc>
              <a:spcBef>
                <a:spcPct val="0"/>
              </a:spcBef>
            </a:pPr>
            <a:r>
              <a:rPr lang="en-US" sz="5400">
                <a:solidFill>
                  <a:srgbClr val="FFFFFF"/>
                </a:solidFill>
                <a:latin typeface="Alfa Slab One"/>
              </a:rPr>
              <a:t>Tìm kiếm tuyến tính cải tiến là gì ?</a:t>
            </a:r>
          </a:p>
        </p:txBody>
      </p:sp>
      <p:grpSp>
        <p:nvGrpSpPr>
          <p:cNvPr name="Group 13" id="13"/>
          <p:cNvGrpSpPr/>
          <p:nvPr/>
        </p:nvGrpSpPr>
        <p:grpSpPr>
          <a:xfrm rot="0">
            <a:off x="1028700" y="3407261"/>
            <a:ext cx="16429225" cy="5628044"/>
            <a:chOff x="0" y="0"/>
            <a:chExt cx="4327039" cy="1482283"/>
          </a:xfrm>
        </p:grpSpPr>
        <p:sp>
          <p:nvSpPr>
            <p:cNvPr name="Freeform 14" id="14"/>
            <p:cNvSpPr/>
            <p:nvPr/>
          </p:nvSpPr>
          <p:spPr>
            <a:xfrm flipH="false" flipV="false" rot="0">
              <a:off x="0" y="0"/>
              <a:ext cx="4327039" cy="1482283"/>
            </a:xfrm>
            <a:custGeom>
              <a:avLst/>
              <a:gdLst/>
              <a:ahLst/>
              <a:cxnLst/>
              <a:rect r="r" b="b" t="t" l="l"/>
              <a:pathLst>
                <a:path h="1482283" w="4327039">
                  <a:moveTo>
                    <a:pt x="24033" y="0"/>
                  </a:moveTo>
                  <a:lnTo>
                    <a:pt x="4303006" y="0"/>
                  </a:lnTo>
                  <a:cubicBezTo>
                    <a:pt x="4316279" y="0"/>
                    <a:pt x="4327039" y="10760"/>
                    <a:pt x="4327039" y="24033"/>
                  </a:cubicBezTo>
                  <a:lnTo>
                    <a:pt x="4327039" y="1458251"/>
                  </a:lnTo>
                  <a:cubicBezTo>
                    <a:pt x="4327039" y="1471523"/>
                    <a:pt x="4316279" y="1482283"/>
                    <a:pt x="4303006" y="1482283"/>
                  </a:cubicBezTo>
                  <a:lnTo>
                    <a:pt x="24033" y="1482283"/>
                  </a:lnTo>
                  <a:cubicBezTo>
                    <a:pt x="10760" y="1482283"/>
                    <a:pt x="0" y="1471523"/>
                    <a:pt x="0" y="1458251"/>
                  </a:cubicBezTo>
                  <a:lnTo>
                    <a:pt x="0" y="24033"/>
                  </a:lnTo>
                  <a:cubicBezTo>
                    <a:pt x="0" y="10760"/>
                    <a:pt x="10760" y="0"/>
                    <a:pt x="24033" y="0"/>
                  </a:cubicBezTo>
                  <a:close/>
                </a:path>
              </a:pathLst>
            </a:custGeom>
            <a:solidFill>
              <a:srgbClr val="000000">
                <a:alpha val="0"/>
              </a:srgbClr>
            </a:solidFill>
            <a:ln w="38100" cap="rnd">
              <a:solidFill>
                <a:srgbClr val="397DC9"/>
              </a:solidFill>
              <a:prstDash val="solid"/>
              <a:round/>
            </a:ln>
          </p:spPr>
        </p:sp>
        <p:sp>
          <p:nvSpPr>
            <p:cNvPr name="TextBox 15" id="15"/>
            <p:cNvSpPr txBox="true"/>
            <p:nvPr/>
          </p:nvSpPr>
          <p:spPr>
            <a:xfrm>
              <a:off x="0" y="-85725"/>
              <a:ext cx="4327039" cy="1568008"/>
            </a:xfrm>
            <a:prstGeom prst="rect">
              <a:avLst/>
            </a:prstGeom>
          </p:spPr>
          <p:txBody>
            <a:bodyPr anchor="ctr" rtlCol="false" tIns="50800" lIns="50800" bIns="50800" rIns="50800"/>
            <a:lstStyle/>
            <a:p>
              <a:pPr algn="just">
                <a:lnSpc>
                  <a:spcPts val="6439"/>
                </a:lnSpc>
                <a:spcBef>
                  <a:spcPct val="0"/>
                </a:spcBef>
              </a:pPr>
              <a:r>
                <a:rPr lang="en-US" sz="4599">
                  <a:solidFill>
                    <a:srgbClr val="000000"/>
                  </a:solidFill>
                  <a:latin typeface="Cabin"/>
                </a:rPr>
                <a:t>L</a:t>
              </a:r>
              <a:r>
                <a:rPr lang="en-US" sz="4599" strike="noStrike">
                  <a:solidFill>
                    <a:srgbClr val="000000"/>
                  </a:solidFill>
                  <a:latin typeface="Cabin"/>
                </a:rPr>
                <a:t>à một phiên bản cải tiến của tìm kiếm tuyến tính thông thường. Các cải tiến này được thực hiện để tối ưu hóa hiệu suất của thuật toán và giảm thiểu số lượng phép so sánh cần thiết để tìm kiếm một phần tử trong một tập hợp dữ liệu.</a:t>
              </a:r>
            </a:p>
            <a:p>
              <a:pPr algn="l">
                <a:lnSpc>
                  <a:spcPts val="6439"/>
                </a:lnSpc>
                <a:spcBef>
                  <a:spcPct val="0"/>
                </a:spcBef>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1E6B8"/>
        </a:solidFill>
      </p:bgPr>
    </p:bg>
    <p:spTree>
      <p:nvGrpSpPr>
        <p:cNvPr id="1" name=""/>
        <p:cNvGrpSpPr/>
        <p:nvPr/>
      </p:nvGrpSpPr>
      <p:grpSpPr>
        <a:xfrm>
          <a:off x="0" y="0"/>
          <a:ext cx="0" cy="0"/>
          <a:chOff x="0" y="0"/>
          <a:chExt cx="0" cy="0"/>
        </a:xfrm>
      </p:grpSpPr>
      <p:grpSp>
        <p:nvGrpSpPr>
          <p:cNvPr name="Group 2" id="2"/>
          <p:cNvGrpSpPr/>
          <p:nvPr/>
        </p:nvGrpSpPr>
        <p:grpSpPr>
          <a:xfrm rot="0">
            <a:off x="292336" y="248246"/>
            <a:ext cx="17703329" cy="9790509"/>
            <a:chOff x="0" y="0"/>
            <a:chExt cx="4662605" cy="2578570"/>
          </a:xfrm>
        </p:grpSpPr>
        <p:sp>
          <p:nvSpPr>
            <p:cNvPr name="Freeform 3" id="3"/>
            <p:cNvSpPr/>
            <p:nvPr/>
          </p:nvSpPr>
          <p:spPr>
            <a:xfrm flipH="false" flipV="false" rot="0">
              <a:off x="0" y="0"/>
              <a:ext cx="4662605" cy="2578570"/>
            </a:xfrm>
            <a:custGeom>
              <a:avLst/>
              <a:gdLst/>
              <a:ahLst/>
              <a:cxnLst/>
              <a:rect r="r" b="b" t="t" l="l"/>
              <a:pathLst>
                <a:path h="2578570" w="4662605">
                  <a:moveTo>
                    <a:pt x="22303" y="0"/>
                  </a:moveTo>
                  <a:lnTo>
                    <a:pt x="4640302" y="0"/>
                  </a:lnTo>
                  <a:cubicBezTo>
                    <a:pt x="4652620" y="0"/>
                    <a:pt x="4662605" y="9985"/>
                    <a:pt x="4662605" y="22303"/>
                  </a:cubicBezTo>
                  <a:lnTo>
                    <a:pt x="4662605" y="2556267"/>
                  </a:lnTo>
                  <a:cubicBezTo>
                    <a:pt x="4662605" y="2568585"/>
                    <a:pt x="4652620" y="2578570"/>
                    <a:pt x="4640302" y="2578570"/>
                  </a:cubicBezTo>
                  <a:lnTo>
                    <a:pt x="22303" y="2578570"/>
                  </a:lnTo>
                  <a:cubicBezTo>
                    <a:pt x="9985" y="2578570"/>
                    <a:pt x="0" y="2568585"/>
                    <a:pt x="0" y="2556267"/>
                  </a:cubicBezTo>
                  <a:lnTo>
                    <a:pt x="0" y="22303"/>
                  </a:lnTo>
                  <a:cubicBezTo>
                    <a:pt x="0" y="9985"/>
                    <a:pt x="9985" y="0"/>
                    <a:pt x="22303" y="0"/>
                  </a:cubicBezTo>
                  <a:close/>
                </a:path>
              </a:pathLst>
            </a:custGeom>
            <a:solidFill>
              <a:srgbClr val="2ABFC0"/>
            </a:solidFill>
          </p:spPr>
        </p:sp>
        <p:sp>
          <p:nvSpPr>
            <p:cNvPr name="TextBox 4" id="4"/>
            <p:cNvSpPr txBox="true"/>
            <p:nvPr/>
          </p:nvSpPr>
          <p:spPr>
            <a:xfrm>
              <a:off x="0" y="-47625"/>
              <a:ext cx="4662605" cy="2626195"/>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843114">
            <a:off x="-6245327" y="1501054"/>
            <a:ext cx="37556822" cy="6807174"/>
          </a:xfrm>
          <a:custGeom>
            <a:avLst/>
            <a:gdLst/>
            <a:ahLst/>
            <a:cxnLst/>
            <a:rect r="r" b="b" t="t" l="l"/>
            <a:pathLst>
              <a:path h="6807174" w="37556822">
                <a:moveTo>
                  <a:pt x="0" y="0"/>
                </a:moveTo>
                <a:lnTo>
                  <a:pt x="37556822" y="0"/>
                </a:lnTo>
                <a:lnTo>
                  <a:pt x="37556822" y="6807174"/>
                </a:lnTo>
                <a:lnTo>
                  <a:pt x="0" y="6807174"/>
                </a:lnTo>
                <a:lnTo>
                  <a:pt x="0" y="0"/>
                </a:lnTo>
                <a:close/>
              </a:path>
            </a:pathLst>
          </a:custGeom>
          <a:blipFill>
            <a:blip r:embed="rId2"/>
            <a:stretch>
              <a:fillRect l="0" t="0" r="0" b="0"/>
            </a:stretch>
          </a:blipFill>
        </p:spPr>
      </p:sp>
      <p:grpSp>
        <p:nvGrpSpPr>
          <p:cNvPr name="Group 6" id="6"/>
          <p:cNvGrpSpPr/>
          <p:nvPr/>
        </p:nvGrpSpPr>
        <p:grpSpPr>
          <a:xfrm rot="0">
            <a:off x="1443993" y="1028700"/>
            <a:ext cx="15590278" cy="1552437"/>
            <a:chOff x="0" y="0"/>
            <a:chExt cx="4106081" cy="408872"/>
          </a:xfrm>
        </p:grpSpPr>
        <p:sp>
          <p:nvSpPr>
            <p:cNvPr name="Freeform 7" id="7"/>
            <p:cNvSpPr/>
            <p:nvPr/>
          </p:nvSpPr>
          <p:spPr>
            <a:xfrm flipH="false" flipV="false" rot="0">
              <a:off x="0" y="0"/>
              <a:ext cx="4106082" cy="408872"/>
            </a:xfrm>
            <a:custGeom>
              <a:avLst/>
              <a:gdLst/>
              <a:ahLst/>
              <a:cxnLst/>
              <a:rect r="r" b="b" t="t" l="l"/>
              <a:pathLst>
                <a:path h="408872" w="4106082">
                  <a:moveTo>
                    <a:pt x="25326" y="0"/>
                  </a:moveTo>
                  <a:lnTo>
                    <a:pt x="4080756" y="0"/>
                  </a:lnTo>
                  <a:cubicBezTo>
                    <a:pt x="4087473" y="0"/>
                    <a:pt x="4093914" y="2668"/>
                    <a:pt x="4098664" y="7418"/>
                  </a:cubicBezTo>
                  <a:cubicBezTo>
                    <a:pt x="4103413" y="12167"/>
                    <a:pt x="4106082" y="18609"/>
                    <a:pt x="4106082" y="25326"/>
                  </a:cubicBezTo>
                  <a:lnTo>
                    <a:pt x="4106082" y="383546"/>
                  </a:lnTo>
                  <a:cubicBezTo>
                    <a:pt x="4106082" y="390263"/>
                    <a:pt x="4103413" y="396705"/>
                    <a:pt x="4098664" y="401454"/>
                  </a:cubicBezTo>
                  <a:cubicBezTo>
                    <a:pt x="4093914" y="406204"/>
                    <a:pt x="4087473" y="408872"/>
                    <a:pt x="4080756" y="408872"/>
                  </a:cubicBezTo>
                  <a:lnTo>
                    <a:pt x="25326" y="408872"/>
                  </a:lnTo>
                  <a:cubicBezTo>
                    <a:pt x="18609" y="408872"/>
                    <a:pt x="12167" y="406204"/>
                    <a:pt x="7418" y="401454"/>
                  </a:cubicBezTo>
                  <a:cubicBezTo>
                    <a:pt x="2668" y="396705"/>
                    <a:pt x="0" y="390263"/>
                    <a:pt x="0" y="383546"/>
                  </a:cubicBezTo>
                  <a:lnTo>
                    <a:pt x="0" y="25326"/>
                  </a:lnTo>
                  <a:cubicBezTo>
                    <a:pt x="0" y="18609"/>
                    <a:pt x="2668" y="12167"/>
                    <a:pt x="7418" y="7418"/>
                  </a:cubicBezTo>
                  <a:cubicBezTo>
                    <a:pt x="12167" y="2668"/>
                    <a:pt x="18609" y="0"/>
                    <a:pt x="25326" y="0"/>
                  </a:cubicBezTo>
                  <a:close/>
                </a:path>
              </a:pathLst>
            </a:custGeom>
            <a:solidFill>
              <a:srgbClr val="F1E6B8"/>
            </a:solidFill>
          </p:spPr>
        </p:sp>
        <p:sp>
          <p:nvSpPr>
            <p:cNvPr name="TextBox 8" id="8"/>
            <p:cNvSpPr txBox="true"/>
            <p:nvPr/>
          </p:nvSpPr>
          <p:spPr>
            <a:xfrm>
              <a:off x="0" y="-47625"/>
              <a:ext cx="4106081" cy="456497"/>
            </a:xfrm>
            <a:prstGeom prst="rect">
              <a:avLst/>
            </a:prstGeom>
          </p:spPr>
          <p:txBody>
            <a:bodyPr anchor="ctr" rtlCol="false" tIns="50800" lIns="50800" bIns="50800" rIns="50800"/>
            <a:lstStyle/>
            <a:p>
              <a:pPr algn="ctr">
                <a:lnSpc>
                  <a:spcPts val="3359"/>
                </a:lnSpc>
              </a:pPr>
            </a:p>
          </p:txBody>
        </p:sp>
      </p:grpSp>
      <p:sp>
        <p:nvSpPr>
          <p:cNvPr name="TextBox 9" id="9"/>
          <p:cNvSpPr txBox="true"/>
          <p:nvPr/>
        </p:nvSpPr>
        <p:spPr>
          <a:xfrm rot="0">
            <a:off x="2012529" y="1223893"/>
            <a:ext cx="14494895" cy="1152525"/>
          </a:xfrm>
          <a:prstGeom prst="rect">
            <a:avLst/>
          </a:prstGeom>
        </p:spPr>
        <p:txBody>
          <a:bodyPr anchor="t" rtlCol="false" tIns="0" lIns="0" bIns="0" rIns="0">
            <a:spAutoFit/>
          </a:bodyPr>
          <a:lstStyle/>
          <a:p>
            <a:pPr algn="ctr">
              <a:lnSpc>
                <a:spcPts val="9000"/>
              </a:lnSpc>
            </a:pPr>
            <a:r>
              <a:rPr lang="en-US" sz="7500">
                <a:solidFill>
                  <a:srgbClr val="07687F"/>
                </a:solidFill>
                <a:latin typeface="Alfa Slab One"/>
              </a:rPr>
              <a:t>Thành viên</a:t>
            </a:r>
          </a:p>
        </p:txBody>
      </p:sp>
      <p:grpSp>
        <p:nvGrpSpPr>
          <p:cNvPr name="Group 10" id="10"/>
          <p:cNvGrpSpPr/>
          <p:nvPr/>
        </p:nvGrpSpPr>
        <p:grpSpPr>
          <a:xfrm rot="0">
            <a:off x="3589988" y="3107372"/>
            <a:ext cx="11108024" cy="1271033"/>
            <a:chOff x="0" y="0"/>
            <a:chExt cx="14810699" cy="1694710"/>
          </a:xfrm>
        </p:grpSpPr>
        <p:grpSp>
          <p:nvGrpSpPr>
            <p:cNvPr name="Group 11" id="11"/>
            <p:cNvGrpSpPr/>
            <p:nvPr/>
          </p:nvGrpSpPr>
          <p:grpSpPr>
            <a:xfrm rot="0">
              <a:off x="0" y="0"/>
              <a:ext cx="14810699" cy="1694710"/>
              <a:chOff x="0" y="0"/>
              <a:chExt cx="2925570" cy="334758"/>
            </a:xfrm>
          </p:grpSpPr>
          <p:sp>
            <p:nvSpPr>
              <p:cNvPr name="Freeform 12" id="12"/>
              <p:cNvSpPr/>
              <p:nvPr/>
            </p:nvSpPr>
            <p:spPr>
              <a:xfrm flipH="false" flipV="false" rot="0">
                <a:off x="0" y="0"/>
                <a:ext cx="2925570" cy="334758"/>
              </a:xfrm>
              <a:custGeom>
                <a:avLst/>
                <a:gdLst/>
                <a:ahLst/>
                <a:cxnLst/>
                <a:rect r="r" b="b" t="t" l="l"/>
                <a:pathLst>
                  <a:path h="334758" w="2925570">
                    <a:moveTo>
                      <a:pt x="35545" y="0"/>
                    </a:moveTo>
                    <a:lnTo>
                      <a:pt x="2890025" y="0"/>
                    </a:lnTo>
                    <a:cubicBezTo>
                      <a:pt x="2909656" y="0"/>
                      <a:pt x="2925570" y="15914"/>
                      <a:pt x="2925570" y="35545"/>
                    </a:cubicBezTo>
                    <a:lnTo>
                      <a:pt x="2925570" y="299212"/>
                    </a:lnTo>
                    <a:cubicBezTo>
                      <a:pt x="2925570" y="308640"/>
                      <a:pt x="2921825" y="317681"/>
                      <a:pt x="2915159" y="324347"/>
                    </a:cubicBezTo>
                    <a:cubicBezTo>
                      <a:pt x="2908493" y="331013"/>
                      <a:pt x="2899452" y="334758"/>
                      <a:pt x="2890025" y="334758"/>
                    </a:cubicBezTo>
                    <a:lnTo>
                      <a:pt x="35545" y="334758"/>
                    </a:lnTo>
                    <a:cubicBezTo>
                      <a:pt x="26118" y="334758"/>
                      <a:pt x="17077" y="331013"/>
                      <a:pt x="10411" y="324347"/>
                    </a:cubicBezTo>
                    <a:cubicBezTo>
                      <a:pt x="3745" y="317681"/>
                      <a:pt x="0" y="308640"/>
                      <a:pt x="0" y="299212"/>
                    </a:cubicBezTo>
                    <a:lnTo>
                      <a:pt x="0" y="35545"/>
                    </a:lnTo>
                    <a:cubicBezTo>
                      <a:pt x="0" y="26118"/>
                      <a:pt x="3745" y="17077"/>
                      <a:pt x="10411" y="10411"/>
                    </a:cubicBezTo>
                    <a:cubicBezTo>
                      <a:pt x="17077" y="3745"/>
                      <a:pt x="26118" y="0"/>
                      <a:pt x="35545" y="0"/>
                    </a:cubicBezTo>
                    <a:close/>
                  </a:path>
                </a:pathLst>
              </a:custGeom>
              <a:solidFill>
                <a:srgbClr val="F1E6B8"/>
              </a:solidFill>
            </p:spPr>
          </p:sp>
          <p:sp>
            <p:nvSpPr>
              <p:cNvPr name="TextBox 13" id="13"/>
              <p:cNvSpPr txBox="true"/>
              <p:nvPr/>
            </p:nvSpPr>
            <p:spPr>
              <a:xfrm>
                <a:off x="0" y="-47625"/>
                <a:ext cx="2925570" cy="382383"/>
              </a:xfrm>
              <a:prstGeom prst="rect">
                <a:avLst/>
              </a:prstGeom>
            </p:spPr>
            <p:txBody>
              <a:bodyPr anchor="ctr" rtlCol="false" tIns="50800" lIns="50800" bIns="50800" rIns="50800"/>
              <a:lstStyle/>
              <a:p>
                <a:pPr algn="ctr">
                  <a:lnSpc>
                    <a:spcPts val="3359"/>
                  </a:lnSpc>
                </a:pPr>
              </a:p>
            </p:txBody>
          </p:sp>
        </p:grpSp>
        <p:sp>
          <p:nvSpPr>
            <p:cNvPr name="TextBox 14" id="14"/>
            <p:cNvSpPr txBox="true"/>
            <p:nvPr/>
          </p:nvSpPr>
          <p:spPr>
            <a:xfrm rot="0">
              <a:off x="1879472" y="197740"/>
              <a:ext cx="11051754" cy="619125"/>
            </a:xfrm>
            <a:prstGeom prst="rect">
              <a:avLst/>
            </a:prstGeom>
          </p:spPr>
          <p:txBody>
            <a:bodyPr anchor="t" rtlCol="false" tIns="0" lIns="0" bIns="0" rIns="0">
              <a:spAutoFit/>
            </a:bodyPr>
            <a:lstStyle/>
            <a:p>
              <a:pPr algn="ctr">
                <a:lnSpc>
                  <a:spcPts val="3600"/>
                </a:lnSpc>
              </a:pPr>
              <a:r>
                <a:rPr lang="en-US" sz="3000" spc="150">
                  <a:solidFill>
                    <a:srgbClr val="191919"/>
                  </a:solidFill>
                  <a:latin typeface="Alice Bold"/>
                </a:rPr>
                <a:t> Nguyễn Thành Thắng</a:t>
              </a:r>
            </a:p>
          </p:txBody>
        </p:sp>
        <p:sp>
          <p:nvSpPr>
            <p:cNvPr name="TextBox 15" id="15"/>
            <p:cNvSpPr txBox="true"/>
            <p:nvPr/>
          </p:nvSpPr>
          <p:spPr>
            <a:xfrm rot="0">
              <a:off x="1879472" y="1071520"/>
              <a:ext cx="11051754" cy="415925"/>
            </a:xfrm>
            <a:prstGeom prst="rect">
              <a:avLst/>
            </a:prstGeom>
          </p:spPr>
          <p:txBody>
            <a:bodyPr anchor="t" rtlCol="false" tIns="0" lIns="0" bIns="0" rIns="0">
              <a:spAutoFit/>
            </a:bodyPr>
            <a:lstStyle/>
            <a:p>
              <a:pPr algn="ctr">
                <a:lnSpc>
                  <a:spcPts val="2400"/>
                </a:lnSpc>
              </a:pPr>
              <a:r>
                <a:rPr lang="en-US" sz="2000" spc="100">
                  <a:solidFill>
                    <a:srgbClr val="191919"/>
                  </a:solidFill>
                  <a:latin typeface="Alegreya"/>
                </a:rPr>
                <a:t>Trưởng nhóm - 23521427</a:t>
              </a:r>
            </a:p>
          </p:txBody>
        </p:sp>
      </p:grpSp>
      <p:sp>
        <p:nvSpPr>
          <p:cNvPr name="Freeform 16" id="16"/>
          <p:cNvSpPr/>
          <p:nvPr/>
        </p:nvSpPr>
        <p:spPr>
          <a:xfrm flipH="false" flipV="false" rot="0">
            <a:off x="7995668" y="9501909"/>
            <a:ext cx="2296664" cy="536845"/>
          </a:xfrm>
          <a:custGeom>
            <a:avLst/>
            <a:gdLst/>
            <a:ahLst/>
            <a:cxnLst/>
            <a:rect r="r" b="b" t="t" l="l"/>
            <a:pathLst>
              <a:path h="536845" w="2296664">
                <a:moveTo>
                  <a:pt x="0" y="0"/>
                </a:moveTo>
                <a:lnTo>
                  <a:pt x="2296664" y="0"/>
                </a:lnTo>
                <a:lnTo>
                  <a:pt x="2296664" y="536845"/>
                </a:lnTo>
                <a:lnTo>
                  <a:pt x="0" y="536845"/>
                </a:lnTo>
                <a:lnTo>
                  <a:pt x="0" y="0"/>
                </a:lnTo>
                <a:close/>
              </a:path>
            </a:pathLst>
          </a:custGeom>
          <a:blipFill>
            <a:blip r:embed="rId3"/>
            <a:stretch>
              <a:fillRect l="0" t="0" r="0" b="0"/>
            </a:stretch>
          </a:blipFill>
        </p:spPr>
      </p:sp>
      <p:grpSp>
        <p:nvGrpSpPr>
          <p:cNvPr name="Group 17" id="17"/>
          <p:cNvGrpSpPr/>
          <p:nvPr/>
        </p:nvGrpSpPr>
        <p:grpSpPr>
          <a:xfrm rot="0">
            <a:off x="3589988" y="4719392"/>
            <a:ext cx="11108024" cy="1271033"/>
            <a:chOff x="0" y="0"/>
            <a:chExt cx="14810699" cy="1694710"/>
          </a:xfrm>
        </p:grpSpPr>
        <p:grpSp>
          <p:nvGrpSpPr>
            <p:cNvPr name="Group 18" id="18"/>
            <p:cNvGrpSpPr/>
            <p:nvPr/>
          </p:nvGrpSpPr>
          <p:grpSpPr>
            <a:xfrm rot="0">
              <a:off x="0" y="0"/>
              <a:ext cx="14810699" cy="1694710"/>
              <a:chOff x="0" y="0"/>
              <a:chExt cx="2925570" cy="334758"/>
            </a:xfrm>
          </p:grpSpPr>
          <p:sp>
            <p:nvSpPr>
              <p:cNvPr name="Freeform 19" id="19"/>
              <p:cNvSpPr/>
              <p:nvPr/>
            </p:nvSpPr>
            <p:spPr>
              <a:xfrm flipH="false" flipV="false" rot="0">
                <a:off x="0" y="0"/>
                <a:ext cx="2925570" cy="334758"/>
              </a:xfrm>
              <a:custGeom>
                <a:avLst/>
                <a:gdLst/>
                <a:ahLst/>
                <a:cxnLst/>
                <a:rect r="r" b="b" t="t" l="l"/>
                <a:pathLst>
                  <a:path h="334758" w="2925570">
                    <a:moveTo>
                      <a:pt x="35545" y="0"/>
                    </a:moveTo>
                    <a:lnTo>
                      <a:pt x="2890025" y="0"/>
                    </a:lnTo>
                    <a:cubicBezTo>
                      <a:pt x="2909656" y="0"/>
                      <a:pt x="2925570" y="15914"/>
                      <a:pt x="2925570" y="35545"/>
                    </a:cubicBezTo>
                    <a:lnTo>
                      <a:pt x="2925570" y="299212"/>
                    </a:lnTo>
                    <a:cubicBezTo>
                      <a:pt x="2925570" y="308640"/>
                      <a:pt x="2921825" y="317681"/>
                      <a:pt x="2915159" y="324347"/>
                    </a:cubicBezTo>
                    <a:cubicBezTo>
                      <a:pt x="2908493" y="331013"/>
                      <a:pt x="2899452" y="334758"/>
                      <a:pt x="2890025" y="334758"/>
                    </a:cubicBezTo>
                    <a:lnTo>
                      <a:pt x="35545" y="334758"/>
                    </a:lnTo>
                    <a:cubicBezTo>
                      <a:pt x="26118" y="334758"/>
                      <a:pt x="17077" y="331013"/>
                      <a:pt x="10411" y="324347"/>
                    </a:cubicBezTo>
                    <a:cubicBezTo>
                      <a:pt x="3745" y="317681"/>
                      <a:pt x="0" y="308640"/>
                      <a:pt x="0" y="299212"/>
                    </a:cubicBezTo>
                    <a:lnTo>
                      <a:pt x="0" y="35545"/>
                    </a:lnTo>
                    <a:cubicBezTo>
                      <a:pt x="0" y="26118"/>
                      <a:pt x="3745" y="17077"/>
                      <a:pt x="10411" y="10411"/>
                    </a:cubicBezTo>
                    <a:cubicBezTo>
                      <a:pt x="17077" y="3745"/>
                      <a:pt x="26118" y="0"/>
                      <a:pt x="35545" y="0"/>
                    </a:cubicBezTo>
                    <a:close/>
                  </a:path>
                </a:pathLst>
              </a:custGeom>
              <a:solidFill>
                <a:srgbClr val="F1E6B8"/>
              </a:solidFill>
            </p:spPr>
          </p:sp>
          <p:sp>
            <p:nvSpPr>
              <p:cNvPr name="TextBox 20" id="20"/>
              <p:cNvSpPr txBox="true"/>
              <p:nvPr/>
            </p:nvSpPr>
            <p:spPr>
              <a:xfrm>
                <a:off x="0" y="-47625"/>
                <a:ext cx="2925570" cy="382383"/>
              </a:xfrm>
              <a:prstGeom prst="rect">
                <a:avLst/>
              </a:prstGeom>
            </p:spPr>
            <p:txBody>
              <a:bodyPr anchor="ctr" rtlCol="false" tIns="50800" lIns="50800" bIns="50800" rIns="50800"/>
              <a:lstStyle/>
              <a:p>
                <a:pPr algn="ctr">
                  <a:lnSpc>
                    <a:spcPts val="3359"/>
                  </a:lnSpc>
                </a:pPr>
              </a:p>
            </p:txBody>
          </p:sp>
        </p:grpSp>
        <p:sp>
          <p:nvSpPr>
            <p:cNvPr name="TextBox 21" id="21"/>
            <p:cNvSpPr txBox="true"/>
            <p:nvPr/>
          </p:nvSpPr>
          <p:spPr>
            <a:xfrm rot="0">
              <a:off x="1879472" y="197740"/>
              <a:ext cx="11051754" cy="619125"/>
            </a:xfrm>
            <a:prstGeom prst="rect">
              <a:avLst/>
            </a:prstGeom>
          </p:spPr>
          <p:txBody>
            <a:bodyPr anchor="t" rtlCol="false" tIns="0" lIns="0" bIns="0" rIns="0">
              <a:spAutoFit/>
            </a:bodyPr>
            <a:lstStyle/>
            <a:p>
              <a:pPr algn="ctr">
                <a:lnSpc>
                  <a:spcPts val="3600"/>
                </a:lnSpc>
              </a:pPr>
              <a:r>
                <a:rPr lang="en-US" sz="3000" spc="150">
                  <a:solidFill>
                    <a:srgbClr val="191919"/>
                  </a:solidFill>
                  <a:latin typeface="Alice Bold"/>
                </a:rPr>
                <a:t>Nguyễn Phúc Thịnh</a:t>
              </a:r>
            </a:p>
          </p:txBody>
        </p:sp>
        <p:sp>
          <p:nvSpPr>
            <p:cNvPr name="TextBox 22" id="22"/>
            <p:cNvSpPr txBox="true"/>
            <p:nvPr/>
          </p:nvSpPr>
          <p:spPr>
            <a:xfrm rot="0">
              <a:off x="1879472" y="1071520"/>
              <a:ext cx="11051754" cy="415925"/>
            </a:xfrm>
            <a:prstGeom prst="rect">
              <a:avLst/>
            </a:prstGeom>
          </p:spPr>
          <p:txBody>
            <a:bodyPr anchor="t" rtlCol="false" tIns="0" lIns="0" bIns="0" rIns="0">
              <a:spAutoFit/>
            </a:bodyPr>
            <a:lstStyle/>
            <a:p>
              <a:pPr algn="ctr">
                <a:lnSpc>
                  <a:spcPts val="2400"/>
                </a:lnSpc>
              </a:pPr>
              <a:r>
                <a:rPr lang="en-US" sz="2000" spc="100">
                  <a:solidFill>
                    <a:srgbClr val="191919"/>
                  </a:solidFill>
                  <a:latin typeface="Alegreya"/>
                </a:rPr>
                <a:t>Thuyết trình + nội dung - 23521503</a:t>
              </a:r>
            </a:p>
          </p:txBody>
        </p:sp>
      </p:grpSp>
      <p:grpSp>
        <p:nvGrpSpPr>
          <p:cNvPr name="Group 23" id="23"/>
          <p:cNvGrpSpPr/>
          <p:nvPr/>
        </p:nvGrpSpPr>
        <p:grpSpPr>
          <a:xfrm rot="0">
            <a:off x="3589988" y="6331412"/>
            <a:ext cx="11108024" cy="1271033"/>
            <a:chOff x="0" y="0"/>
            <a:chExt cx="14810699" cy="1694710"/>
          </a:xfrm>
        </p:grpSpPr>
        <p:grpSp>
          <p:nvGrpSpPr>
            <p:cNvPr name="Group 24" id="24"/>
            <p:cNvGrpSpPr/>
            <p:nvPr/>
          </p:nvGrpSpPr>
          <p:grpSpPr>
            <a:xfrm rot="0">
              <a:off x="0" y="0"/>
              <a:ext cx="14810699" cy="1694710"/>
              <a:chOff x="0" y="0"/>
              <a:chExt cx="2925570" cy="334758"/>
            </a:xfrm>
          </p:grpSpPr>
          <p:sp>
            <p:nvSpPr>
              <p:cNvPr name="Freeform 25" id="25"/>
              <p:cNvSpPr/>
              <p:nvPr/>
            </p:nvSpPr>
            <p:spPr>
              <a:xfrm flipH="false" flipV="false" rot="0">
                <a:off x="0" y="0"/>
                <a:ext cx="2925570" cy="334758"/>
              </a:xfrm>
              <a:custGeom>
                <a:avLst/>
                <a:gdLst/>
                <a:ahLst/>
                <a:cxnLst/>
                <a:rect r="r" b="b" t="t" l="l"/>
                <a:pathLst>
                  <a:path h="334758" w="2925570">
                    <a:moveTo>
                      <a:pt x="35545" y="0"/>
                    </a:moveTo>
                    <a:lnTo>
                      <a:pt x="2890025" y="0"/>
                    </a:lnTo>
                    <a:cubicBezTo>
                      <a:pt x="2909656" y="0"/>
                      <a:pt x="2925570" y="15914"/>
                      <a:pt x="2925570" y="35545"/>
                    </a:cubicBezTo>
                    <a:lnTo>
                      <a:pt x="2925570" y="299212"/>
                    </a:lnTo>
                    <a:cubicBezTo>
                      <a:pt x="2925570" y="308640"/>
                      <a:pt x="2921825" y="317681"/>
                      <a:pt x="2915159" y="324347"/>
                    </a:cubicBezTo>
                    <a:cubicBezTo>
                      <a:pt x="2908493" y="331013"/>
                      <a:pt x="2899452" y="334758"/>
                      <a:pt x="2890025" y="334758"/>
                    </a:cubicBezTo>
                    <a:lnTo>
                      <a:pt x="35545" y="334758"/>
                    </a:lnTo>
                    <a:cubicBezTo>
                      <a:pt x="26118" y="334758"/>
                      <a:pt x="17077" y="331013"/>
                      <a:pt x="10411" y="324347"/>
                    </a:cubicBezTo>
                    <a:cubicBezTo>
                      <a:pt x="3745" y="317681"/>
                      <a:pt x="0" y="308640"/>
                      <a:pt x="0" y="299212"/>
                    </a:cubicBezTo>
                    <a:lnTo>
                      <a:pt x="0" y="35545"/>
                    </a:lnTo>
                    <a:cubicBezTo>
                      <a:pt x="0" y="26118"/>
                      <a:pt x="3745" y="17077"/>
                      <a:pt x="10411" y="10411"/>
                    </a:cubicBezTo>
                    <a:cubicBezTo>
                      <a:pt x="17077" y="3745"/>
                      <a:pt x="26118" y="0"/>
                      <a:pt x="35545" y="0"/>
                    </a:cubicBezTo>
                    <a:close/>
                  </a:path>
                </a:pathLst>
              </a:custGeom>
              <a:solidFill>
                <a:srgbClr val="F1E6B8"/>
              </a:solidFill>
            </p:spPr>
          </p:sp>
          <p:sp>
            <p:nvSpPr>
              <p:cNvPr name="TextBox 26" id="26"/>
              <p:cNvSpPr txBox="true"/>
              <p:nvPr/>
            </p:nvSpPr>
            <p:spPr>
              <a:xfrm>
                <a:off x="0" y="-47625"/>
                <a:ext cx="2925570" cy="382383"/>
              </a:xfrm>
              <a:prstGeom prst="rect">
                <a:avLst/>
              </a:prstGeom>
            </p:spPr>
            <p:txBody>
              <a:bodyPr anchor="ctr" rtlCol="false" tIns="50800" lIns="50800" bIns="50800" rIns="50800"/>
              <a:lstStyle/>
              <a:p>
                <a:pPr algn="ctr">
                  <a:lnSpc>
                    <a:spcPts val="3359"/>
                  </a:lnSpc>
                </a:pPr>
              </a:p>
            </p:txBody>
          </p:sp>
        </p:grpSp>
        <p:sp>
          <p:nvSpPr>
            <p:cNvPr name="TextBox 27" id="27"/>
            <p:cNvSpPr txBox="true"/>
            <p:nvPr/>
          </p:nvSpPr>
          <p:spPr>
            <a:xfrm rot="0">
              <a:off x="1879472" y="197740"/>
              <a:ext cx="11051754" cy="619125"/>
            </a:xfrm>
            <a:prstGeom prst="rect">
              <a:avLst/>
            </a:prstGeom>
          </p:spPr>
          <p:txBody>
            <a:bodyPr anchor="t" rtlCol="false" tIns="0" lIns="0" bIns="0" rIns="0">
              <a:spAutoFit/>
            </a:bodyPr>
            <a:lstStyle/>
            <a:p>
              <a:pPr algn="ctr">
                <a:lnSpc>
                  <a:spcPts val="3600"/>
                </a:lnSpc>
              </a:pPr>
              <a:r>
                <a:rPr lang="en-US" sz="3000" spc="150">
                  <a:solidFill>
                    <a:srgbClr val="191919"/>
                  </a:solidFill>
                  <a:latin typeface="Alice Bold"/>
                </a:rPr>
                <a:t>Trần Thị Vân Khánh</a:t>
              </a:r>
            </a:p>
          </p:txBody>
        </p:sp>
        <p:sp>
          <p:nvSpPr>
            <p:cNvPr name="TextBox 28" id="28"/>
            <p:cNvSpPr txBox="true"/>
            <p:nvPr/>
          </p:nvSpPr>
          <p:spPr>
            <a:xfrm rot="0">
              <a:off x="1879472" y="1071520"/>
              <a:ext cx="11051754" cy="415925"/>
            </a:xfrm>
            <a:prstGeom prst="rect">
              <a:avLst/>
            </a:prstGeom>
          </p:spPr>
          <p:txBody>
            <a:bodyPr anchor="t" rtlCol="false" tIns="0" lIns="0" bIns="0" rIns="0">
              <a:spAutoFit/>
            </a:bodyPr>
            <a:lstStyle/>
            <a:p>
              <a:pPr algn="ctr">
                <a:lnSpc>
                  <a:spcPts val="2400"/>
                </a:lnSpc>
              </a:pPr>
              <a:r>
                <a:rPr lang="en-US" sz="2000" spc="100">
                  <a:solidFill>
                    <a:srgbClr val="191919"/>
                  </a:solidFill>
                  <a:latin typeface="Alegreya"/>
                </a:rPr>
                <a:t>Nội dung - 23520725</a:t>
              </a:r>
            </a:p>
          </p:txBody>
        </p:sp>
      </p:grpSp>
      <p:grpSp>
        <p:nvGrpSpPr>
          <p:cNvPr name="Group 29" id="29"/>
          <p:cNvGrpSpPr/>
          <p:nvPr/>
        </p:nvGrpSpPr>
        <p:grpSpPr>
          <a:xfrm rot="0">
            <a:off x="3589988" y="7945345"/>
            <a:ext cx="11108024" cy="1271033"/>
            <a:chOff x="0" y="0"/>
            <a:chExt cx="14810699" cy="1694710"/>
          </a:xfrm>
        </p:grpSpPr>
        <p:grpSp>
          <p:nvGrpSpPr>
            <p:cNvPr name="Group 30" id="30"/>
            <p:cNvGrpSpPr/>
            <p:nvPr/>
          </p:nvGrpSpPr>
          <p:grpSpPr>
            <a:xfrm rot="0">
              <a:off x="0" y="0"/>
              <a:ext cx="14810699" cy="1694710"/>
              <a:chOff x="0" y="0"/>
              <a:chExt cx="2925570" cy="334758"/>
            </a:xfrm>
          </p:grpSpPr>
          <p:sp>
            <p:nvSpPr>
              <p:cNvPr name="Freeform 31" id="31"/>
              <p:cNvSpPr/>
              <p:nvPr/>
            </p:nvSpPr>
            <p:spPr>
              <a:xfrm flipH="false" flipV="false" rot="0">
                <a:off x="0" y="0"/>
                <a:ext cx="2925570" cy="334758"/>
              </a:xfrm>
              <a:custGeom>
                <a:avLst/>
                <a:gdLst/>
                <a:ahLst/>
                <a:cxnLst/>
                <a:rect r="r" b="b" t="t" l="l"/>
                <a:pathLst>
                  <a:path h="334758" w="2925570">
                    <a:moveTo>
                      <a:pt x="35545" y="0"/>
                    </a:moveTo>
                    <a:lnTo>
                      <a:pt x="2890025" y="0"/>
                    </a:lnTo>
                    <a:cubicBezTo>
                      <a:pt x="2909656" y="0"/>
                      <a:pt x="2925570" y="15914"/>
                      <a:pt x="2925570" y="35545"/>
                    </a:cubicBezTo>
                    <a:lnTo>
                      <a:pt x="2925570" y="299212"/>
                    </a:lnTo>
                    <a:cubicBezTo>
                      <a:pt x="2925570" y="308640"/>
                      <a:pt x="2921825" y="317681"/>
                      <a:pt x="2915159" y="324347"/>
                    </a:cubicBezTo>
                    <a:cubicBezTo>
                      <a:pt x="2908493" y="331013"/>
                      <a:pt x="2899452" y="334758"/>
                      <a:pt x="2890025" y="334758"/>
                    </a:cubicBezTo>
                    <a:lnTo>
                      <a:pt x="35545" y="334758"/>
                    </a:lnTo>
                    <a:cubicBezTo>
                      <a:pt x="26118" y="334758"/>
                      <a:pt x="17077" y="331013"/>
                      <a:pt x="10411" y="324347"/>
                    </a:cubicBezTo>
                    <a:cubicBezTo>
                      <a:pt x="3745" y="317681"/>
                      <a:pt x="0" y="308640"/>
                      <a:pt x="0" y="299212"/>
                    </a:cubicBezTo>
                    <a:lnTo>
                      <a:pt x="0" y="35545"/>
                    </a:lnTo>
                    <a:cubicBezTo>
                      <a:pt x="0" y="26118"/>
                      <a:pt x="3745" y="17077"/>
                      <a:pt x="10411" y="10411"/>
                    </a:cubicBezTo>
                    <a:cubicBezTo>
                      <a:pt x="17077" y="3745"/>
                      <a:pt x="26118" y="0"/>
                      <a:pt x="35545" y="0"/>
                    </a:cubicBezTo>
                    <a:close/>
                  </a:path>
                </a:pathLst>
              </a:custGeom>
              <a:solidFill>
                <a:srgbClr val="F1E6B8"/>
              </a:solidFill>
            </p:spPr>
          </p:sp>
          <p:sp>
            <p:nvSpPr>
              <p:cNvPr name="TextBox 32" id="32"/>
              <p:cNvSpPr txBox="true"/>
              <p:nvPr/>
            </p:nvSpPr>
            <p:spPr>
              <a:xfrm>
                <a:off x="0" y="-47625"/>
                <a:ext cx="2925570" cy="382383"/>
              </a:xfrm>
              <a:prstGeom prst="rect">
                <a:avLst/>
              </a:prstGeom>
            </p:spPr>
            <p:txBody>
              <a:bodyPr anchor="ctr" rtlCol="false" tIns="50800" lIns="50800" bIns="50800" rIns="50800"/>
              <a:lstStyle/>
              <a:p>
                <a:pPr algn="ctr">
                  <a:lnSpc>
                    <a:spcPts val="3359"/>
                  </a:lnSpc>
                </a:pPr>
              </a:p>
            </p:txBody>
          </p:sp>
        </p:grpSp>
        <p:sp>
          <p:nvSpPr>
            <p:cNvPr name="TextBox 33" id="33"/>
            <p:cNvSpPr txBox="true"/>
            <p:nvPr/>
          </p:nvSpPr>
          <p:spPr>
            <a:xfrm rot="0">
              <a:off x="1879472" y="197740"/>
              <a:ext cx="11051754" cy="619125"/>
            </a:xfrm>
            <a:prstGeom prst="rect">
              <a:avLst/>
            </a:prstGeom>
          </p:spPr>
          <p:txBody>
            <a:bodyPr anchor="t" rtlCol="false" tIns="0" lIns="0" bIns="0" rIns="0">
              <a:spAutoFit/>
            </a:bodyPr>
            <a:lstStyle/>
            <a:p>
              <a:pPr algn="ctr">
                <a:lnSpc>
                  <a:spcPts val="3600"/>
                </a:lnSpc>
              </a:pPr>
              <a:r>
                <a:rPr lang="en-US" sz="3000" spc="150">
                  <a:solidFill>
                    <a:srgbClr val="191919"/>
                  </a:solidFill>
                  <a:latin typeface="Alice Bold"/>
                </a:rPr>
                <a:t>Nguyễn Thị Thanh Hiền</a:t>
              </a:r>
            </a:p>
          </p:txBody>
        </p:sp>
        <p:sp>
          <p:nvSpPr>
            <p:cNvPr name="TextBox 34" id="34"/>
            <p:cNvSpPr txBox="true"/>
            <p:nvPr/>
          </p:nvSpPr>
          <p:spPr>
            <a:xfrm rot="0">
              <a:off x="1879472" y="1071520"/>
              <a:ext cx="11051754" cy="415925"/>
            </a:xfrm>
            <a:prstGeom prst="rect">
              <a:avLst/>
            </a:prstGeom>
          </p:spPr>
          <p:txBody>
            <a:bodyPr anchor="t" rtlCol="false" tIns="0" lIns="0" bIns="0" rIns="0">
              <a:spAutoFit/>
            </a:bodyPr>
            <a:lstStyle/>
            <a:p>
              <a:pPr algn="ctr">
                <a:lnSpc>
                  <a:spcPts val="2400"/>
                </a:lnSpc>
              </a:pPr>
              <a:r>
                <a:rPr lang="en-US" sz="2000" spc="100">
                  <a:solidFill>
                    <a:srgbClr val="191919"/>
                  </a:solidFill>
                  <a:latin typeface="Alegreya"/>
                </a:rPr>
                <a:t>Slide - 23520463</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2ABFC0"/>
        </a:solidFill>
      </p:bgPr>
    </p:bg>
    <p:spTree>
      <p:nvGrpSpPr>
        <p:cNvPr id="1" name=""/>
        <p:cNvGrpSpPr/>
        <p:nvPr/>
      </p:nvGrpSpPr>
      <p:grpSpPr>
        <a:xfrm>
          <a:off x="0" y="0"/>
          <a:ext cx="0" cy="0"/>
          <a:chOff x="0" y="0"/>
          <a:chExt cx="0" cy="0"/>
        </a:xfrm>
      </p:grpSpPr>
      <p:grpSp>
        <p:nvGrpSpPr>
          <p:cNvPr name="Group 2" id="2"/>
          <p:cNvGrpSpPr/>
          <p:nvPr/>
        </p:nvGrpSpPr>
        <p:grpSpPr>
          <a:xfrm rot="0">
            <a:off x="292336" y="248246"/>
            <a:ext cx="17703329" cy="9790509"/>
            <a:chOff x="0" y="0"/>
            <a:chExt cx="4662605" cy="2578570"/>
          </a:xfrm>
        </p:grpSpPr>
        <p:sp>
          <p:nvSpPr>
            <p:cNvPr name="Freeform 3" id="3"/>
            <p:cNvSpPr/>
            <p:nvPr/>
          </p:nvSpPr>
          <p:spPr>
            <a:xfrm flipH="false" flipV="false" rot="0">
              <a:off x="0" y="0"/>
              <a:ext cx="4662605" cy="2578570"/>
            </a:xfrm>
            <a:custGeom>
              <a:avLst/>
              <a:gdLst/>
              <a:ahLst/>
              <a:cxnLst/>
              <a:rect r="r" b="b" t="t" l="l"/>
              <a:pathLst>
                <a:path h="2578570" w="4662605">
                  <a:moveTo>
                    <a:pt x="22303" y="0"/>
                  </a:moveTo>
                  <a:lnTo>
                    <a:pt x="4640302" y="0"/>
                  </a:lnTo>
                  <a:cubicBezTo>
                    <a:pt x="4652620" y="0"/>
                    <a:pt x="4662605" y="9985"/>
                    <a:pt x="4662605" y="22303"/>
                  </a:cubicBezTo>
                  <a:lnTo>
                    <a:pt x="4662605" y="2556267"/>
                  </a:lnTo>
                  <a:cubicBezTo>
                    <a:pt x="4662605" y="2568585"/>
                    <a:pt x="4652620" y="2578570"/>
                    <a:pt x="4640302" y="2578570"/>
                  </a:cubicBezTo>
                  <a:lnTo>
                    <a:pt x="22303" y="2578570"/>
                  </a:lnTo>
                  <a:cubicBezTo>
                    <a:pt x="9985" y="2578570"/>
                    <a:pt x="0" y="2568585"/>
                    <a:pt x="0" y="2556267"/>
                  </a:cubicBezTo>
                  <a:lnTo>
                    <a:pt x="0" y="22303"/>
                  </a:lnTo>
                  <a:cubicBezTo>
                    <a:pt x="0" y="9985"/>
                    <a:pt x="9985" y="0"/>
                    <a:pt x="22303" y="0"/>
                  </a:cubicBezTo>
                  <a:close/>
                </a:path>
              </a:pathLst>
            </a:custGeom>
            <a:solidFill>
              <a:srgbClr val="F1E6B8"/>
            </a:solidFill>
          </p:spPr>
        </p:sp>
        <p:sp>
          <p:nvSpPr>
            <p:cNvPr name="TextBox 4" id="4"/>
            <p:cNvSpPr txBox="true"/>
            <p:nvPr/>
          </p:nvSpPr>
          <p:spPr>
            <a:xfrm>
              <a:off x="0" y="-47625"/>
              <a:ext cx="4662605" cy="2626195"/>
            </a:xfrm>
            <a:prstGeom prst="rect">
              <a:avLst/>
            </a:prstGeom>
          </p:spPr>
          <p:txBody>
            <a:bodyPr anchor="ctr" rtlCol="false" tIns="50800" lIns="50800" bIns="50800" rIns="50800"/>
            <a:lstStyle/>
            <a:p>
              <a:pPr algn="ctr">
                <a:lnSpc>
                  <a:spcPts val="3359"/>
                </a:lnSpc>
              </a:pPr>
            </a:p>
          </p:txBody>
        </p:sp>
      </p:grpSp>
      <p:graphicFrame>
        <p:nvGraphicFramePr>
          <p:cNvPr name="Table 5" id="5"/>
          <p:cNvGraphicFramePr>
            <a:graphicFrameLocks noGrp="true"/>
          </p:cNvGraphicFramePr>
          <p:nvPr/>
        </p:nvGraphicFramePr>
        <p:xfrm>
          <a:off x="2861654" y="3028950"/>
          <a:ext cx="12564692" cy="6469669"/>
        </p:xfrm>
        <a:graphic>
          <a:graphicData uri="http://schemas.openxmlformats.org/drawingml/2006/table">
            <a:tbl>
              <a:tblPr/>
              <a:tblGrid>
                <a:gridCol w="6093129"/>
                <a:gridCol w="6471563"/>
              </a:tblGrid>
              <a:tr h="6469669">
                <a:tc>
                  <a:txBody>
                    <a:bodyPr anchor="t" rtlCol="false"/>
                    <a:lstStyle/>
                    <a:p>
                      <a:pPr algn="ctr">
                        <a:lnSpc>
                          <a:spcPts val="6019"/>
                        </a:lnSpc>
                        <a:defRPr/>
                      </a:pPr>
                      <a:r>
                        <a:rPr lang="en-US" sz="4299">
                          <a:solidFill>
                            <a:srgbClr val="07687F"/>
                          </a:solidFill>
                          <a:latin typeface="Alice Bold"/>
                        </a:rPr>
                        <a:t>1.Tìm kiếm gần nhất (Closest Linear Search)</a:t>
                      </a:r>
                      <a:endParaRPr lang="en-US" sz="1100"/>
                    </a:p>
                    <a:p>
                      <a:pPr>
                        <a:lnSpc>
                          <a:spcPts val="5459"/>
                        </a:lnSpc>
                      </a:pPr>
                      <a:r>
                        <a:rPr lang="en-US" sz="3899">
                          <a:solidFill>
                            <a:srgbClr val="000000"/>
                          </a:solidFill>
                          <a:latin typeface="Cabin"/>
                        </a:rPr>
                        <a:t>Trong các tình huống mà phần tử cần tìm không có trong danh sách, nhưng chúng ta vẫn muốn tìm phần tử gần nhất với giá trị cần tìm</a:t>
                      </a:r>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ctr">
                        <a:lnSpc>
                          <a:spcPts val="6019"/>
                        </a:lnSpc>
                        <a:defRPr/>
                      </a:pPr>
                      <a:r>
                        <a:rPr lang="en-US" sz="4299">
                          <a:solidFill>
                            <a:srgbClr val="07687F"/>
                          </a:solidFill>
                          <a:latin typeface="Alice Bold"/>
                        </a:rPr>
                        <a:t>2.Tối ưu hóa bằng cách di chuyển phần tử tìm kiếm lên đầu danh sách</a:t>
                      </a:r>
                      <a:endParaRPr lang="en-US" sz="1100"/>
                    </a:p>
                    <a:p>
                      <a:pPr>
                        <a:lnSpc>
                          <a:spcPts val="5459"/>
                        </a:lnSpc>
                      </a:pPr>
                      <a:r>
                        <a:rPr lang="en-US" sz="3899">
                          <a:solidFill>
                            <a:srgbClr val="000000"/>
                          </a:solidFill>
                          <a:latin typeface="Cabin"/>
                        </a:rPr>
                        <a:t>Khi phần tử cần tìm được tìm thấy, cải tiến này di chuyển nó lên đầu danh sách</a:t>
                      </a:r>
                    </a:p>
                    <a:p>
                      <a:pPr algn="ctr">
                        <a:lnSpc>
                          <a:spcPts val="3499"/>
                        </a:lnSpc>
                      </a:pPr>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sp>
        <p:nvSpPr>
          <p:cNvPr name="Freeform 6" id="6"/>
          <p:cNvSpPr/>
          <p:nvPr/>
        </p:nvSpPr>
        <p:spPr>
          <a:xfrm flipH="false" flipV="false" rot="2817605">
            <a:off x="16276073" y="1359779"/>
            <a:ext cx="782591" cy="2093889"/>
          </a:xfrm>
          <a:custGeom>
            <a:avLst/>
            <a:gdLst/>
            <a:ahLst/>
            <a:cxnLst/>
            <a:rect r="r" b="b" t="t" l="l"/>
            <a:pathLst>
              <a:path h="2093889" w="782591">
                <a:moveTo>
                  <a:pt x="0" y="0"/>
                </a:moveTo>
                <a:lnTo>
                  <a:pt x="782591" y="0"/>
                </a:lnTo>
                <a:lnTo>
                  <a:pt x="782591" y="2093889"/>
                </a:lnTo>
                <a:lnTo>
                  <a:pt x="0" y="2093889"/>
                </a:lnTo>
                <a:lnTo>
                  <a:pt x="0" y="0"/>
                </a:lnTo>
                <a:close/>
              </a:path>
            </a:pathLst>
          </a:custGeom>
          <a:blipFill>
            <a:blip r:embed="rId2"/>
            <a:stretch>
              <a:fillRect l="0" t="0" r="0" b="0"/>
            </a:stretch>
          </a:blipFill>
        </p:spPr>
      </p:sp>
      <p:sp>
        <p:nvSpPr>
          <p:cNvPr name="Freeform 7" id="7"/>
          <p:cNvSpPr/>
          <p:nvPr/>
        </p:nvSpPr>
        <p:spPr>
          <a:xfrm flipH="false" flipV="false" rot="-7622167">
            <a:off x="-4428296" y="-4772161"/>
            <a:ext cx="10913992" cy="5287704"/>
          </a:xfrm>
          <a:custGeom>
            <a:avLst/>
            <a:gdLst/>
            <a:ahLst/>
            <a:cxnLst/>
            <a:rect r="r" b="b" t="t" l="l"/>
            <a:pathLst>
              <a:path h="5287704" w="10913992">
                <a:moveTo>
                  <a:pt x="0" y="0"/>
                </a:moveTo>
                <a:lnTo>
                  <a:pt x="10913992" y="0"/>
                </a:lnTo>
                <a:lnTo>
                  <a:pt x="10913992" y="5287705"/>
                </a:lnTo>
                <a:lnTo>
                  <a:pt x="0" y="5287705"/>
                </a:lnTo>
                <a:lnTo>
                  <a:pt x="0" y="0"/>
                </a:lnTo>
                <a:close/>
              </a:path>
            </a:pathLst>
          </a:custGeom>
          <a:blipFill>
            <a:blip r:embed="rId3"/>
            <a:stretch>
              <a:fillRect l="-731" t="0" r="-731" b="0"/>
            </a:stretch>
          </a:blipFill>
        </p:spPr>
      </p:sp>
      <p:sp>
        <p:nvSpPr>
          <p:cNvPr name="Freeform 8" id="8"/>
          <p:cNvSpPr/>
          <p:nvPr/>
        </p:nvSpPr>
        <p:spPr>
          <a:xfrm flipH="false" flipV="false" rot="2496202">
            <a:off x="-5856360" y="-2152587"/>
            <a:ext cx="9016398" cy="1792009"/>
          </a:xfrm>
          <a:custGeom>
            <a:avLst/>
            <a:gdLst/>
            <a:ahLst/>
            <a:cxnLst/>
            <a:rect r="r" b="b" t="t" l="l"/>
            <a:pathLst>
              <a:path h="1792009" w="9016398">
                <a:moveTo>
                  <a:pt x="0" y="0"/>
                </a:moveTo>
                <a:lnTo>
                  <a:pt x="9016398" y="0"/>
                </a:lnTo>
                <a:lnTo>
                  <a:pt x="9016398" y="1792009"/>
                </a:lnTo>
                <a:lnTo>
                  <a:pt x="0" y="1792009"/>
                </a:lnTo>
                <a:lnTo>
                  <a:pt x="0" y="0"/>
                </a:lnTo>
                <a:close/>
              </a:path>
            </a:pathLst>
          </a:custGeom>
          <a:blipFill>
            <a:blip r:embed="rId4"/>
            <a:stretch>
              <a:fillRect l="0" t="0" r="0" b="0"/>
            </a:stretch>
          </a:blipFill>
        </p:spPr>
      </p:sp>
      <p:grpSp>
        <p:nvGrpSpPr>
          <p:cNvPr name="Group 9" id="9"/>
          <p:cNvGrpSpPr/>
          <p:nvPr/>
        </p:nvGrpSpPr>
        <p:grpSpPr>
          <a:xfrm rot="0">
            <a:off x="2520950" y="1238495"/>
            <a:ext cx="13411752" cy="1552437"/>
            <a:chOff x="0" y="0"/>
            <a:chExt cx="3532313" cy="408872"/>
          </a:xfrm>
        </p:grpSpPr>
        <p:sp>
          <p:nvSpPr>
            <p:cNvPr name="Freeform 10" id="10"/>
            <p:cNvSpPr/>
            <p:nvPr/>
          </p:nvSpPr>
          <p:spPr>
            <a:xfrm flipH="false" flipV="false" rot="0">
              <a:off x="0" y="0"/>
              <a:ext cx="3532313" cy="408872"/>
            </a:xfrm>
            <a:custGeom>
              <a:avLst/>
              <a:gdLst/>
              <a:ahLst/>
              <a:cxnLst/>
              <a:rect r="r" b="b" t="t" l="l"/>
              <a:pathLst>
                <a:path h="408872" w="3532313">
                  <a:moveTo>
                    <a:pt x="29440" y="0"/>
                  </a:moveTo>
                  <a:lnTo>
                    <a:pt x="3502873" y="0"/>
                  </a:lnTo>
                  <a:cubicBezTo>
                    <a:pt x="3510681" y="0"/>
                    <a:pt x="3518169" y="3102"/>
                    <a:pt x="3523690" y="8623"/>
                  </a:cubicBezTo>
                  <a:cubicBezTo>
                    <a:pt x="3529211" y="14144"/>
                    <a:pt x="3532313" y="21632"/>
                    <a:pt x="3532313" y="29440"/>
                  </a:cubicBezTo>
                  <a:lnTo>
                    <a:pt x="3532313" y="379433"/>
                  </a:lnTo>
                  <a:cubicBezTo>
                    <a:pt x="3532313" y="387240"/>
                    <a:pt x="3529211" y="394729"/>
                    <a:pt x="3523690" y="400250"/>
                  </a:cubicBezTo>
                  <a:cubicBezTo>
                    <a:pt x="3518169" y="405771"/>
                    <a:pt x="3510681" y="408872"/>
                    <a:pt x="3502873" y="408872"/>
                  </a:cubicBezTo>
                  <a:lnTo>
                    <a:pt x="29440" y="408872"/>
                  </a:lnTo>
                  <a:cubicBezTo>
                    <a:pt x="21632" y="408872"/>
                    <a:pt x="14144" y="405771"/>
                    <a:pt x="8623" y="400250"/>
                  </a:cubicBezTo>
                  <a:cubicBezTo>
                    <a:pt x="3102" y="394729"/>
                    <a:pt x="0" y="387240"/>
                    <a:pt x="0" y="379433"/>
                  </a:cubicBezTo>
                  <a:lnTo>
                    <a:pt x="0" y="29440"/>
                  </a:lnTo>
                  <a:cubicBezTo>
                    <a:pt x="0" y="21632"/>
                    <a:pt x="3102" y="14144"/>
                    <a:pt x="8623" y="8623"/>
                  </a:cubicBezTo>
                  <a:cubicBezTo>
                    <a:pt x="14144" y="3102"/>
                    <a:pt x="21632" y="0"/>
                    <a:pt x="29440" y="0"/>
                  </a:cubicBezTo>
                  <a:close/>
                </a:path>
              </a:pathLst>
            </a:custGeom>
            <a:solidFill>
              <a:srgbClr val="2ABFC0"/>
            </a:solidFill>
          </p:spPr>
        </p:sp>
        <p:sp>
          <p:nvSpPr>
            <p:cNvPr name="TextBox 11" id="11"/>
            <p:cNvSpPr txBox="true"/>
            <p:nvPr/>
          </p:nvSpPr>
          <p:spPr>
            <a:xfrm>
              <a:off x="0" y="-47625"/>
              <a:ext cx="3532313" cy="456497"/>
            </a:xfrm>
            <a:prstGeom prst="rect">
              <a:avLst/>
            </a:prstGeom>
          </p:spPr>
          <p:txBody>
            <a:bodyPr anchor="ctr" rtlCol="false" tIns="50800" lIns="50800" bIns="50800" rIns="50800"/>
            <a:lstStyle/>
            <a:p>
              <a:pPr algn="ctr">
                <a:lnSpc>
                  <a:spcPts val="3359"/>
                </a:lnSpc>
              </a:pPr>
            </a:p>
          </p:txBody>
        </p:sp>
      </p:grpSp>
      <p:sp>
        <p:nvSpPr>
          <p:cNvPr name="TextBox 12" id="12"/>
          <p:cNvSpPr txBox="true"/>
          <p:nvPr/>
        </p:nvSpPr>
        <p:spPr>
          <a:xfrm rot="0">
            <a:off x="1250353" y="1595614"/>
            <a:ext cx="16053792" cy="828675"/>
          </a:xfrm>
          <a:prstGeom prst="rect">
            <a:avLst/>
          </a:prstGeom>
        </p:spPr>
        <p:txBody>
          <a:bodyPr anchor="t" rtlCol="false" tIns="0" lIns="0" bIns="0" rIns="0">
            <a:spAutoFit/>
          </a:bodyPr>
          <a:lstStyle/>
          <a:p>
            <a:pPr algn="ctr" marL="0" indent="0" lvl="0">
              <a:lnSpc>
                <a:spcPts val="6480"/>
              </a:lnSpc>
              <a:spcBef>
                <a:spcPct val="0"/>
              </a:spcBef>
            </a:pPr>
            <a:r>
              <a:rPr lang="en-US" sz="5400">
                <a:solidFill>
                  <a:srgbClr val="FFFFFF"/>
                </a:solidFill>
                <a:latin typeface="Alfa Slab One"/>
              </a:rPr>
              <a:t>MỘT SỐ CẢI TIẾN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2ABFC0"/>
        </a:solidFill>
      </p:bgPr>
    </p:bg>
    <p:spTree>
      <p:nvGrpSpPr>
        <p:cNvPr id="1" name=""/>
        <p:cNvGrpSpPr/>
        <p:nvPr/>
      </p:nvGrpSpPr>
      <p:grpSpPr>
        <a:xfrm>
          <a:off x="0" y="0"/>
          <a:ext cx="0" cy="0"/>
          <a:chOff x="0" y="0"/>
          <a:chExt cx="0" cy="0"/>
        </a:xfrm>
      </p:grpSpPr>
      <p:grpSp>
        <p:nvGrpSpPr>
          <p:cNvPr name="Group 2" id="2"/>
          <p:cNvGrpSpPr/>
          <p:nvPr/>
        </p:nvGrpSpPr>
        <p:grpSpPr>
          <a:xfrm rot="0">
            <a:off x="292336" y="248246"/>
            <a:ext cx="17703329" cy="9790509"/>
            <a:chOff x="0" y="0"/>
            <a:chExt cx="4662605" cy="2578570"/>
          </a:xfrm>
        </p:grpSpPr>
        <p:sp>
          <p:nvSpPr>
            <p:cNvPr name="Freeform 3" id="3"/>
            <p:cNvSpPr/>
            <p:nvPr/>
          </p:nvSpPr>
          <p:spPr>
            <a:xfrm flipH="false" flipV="false" rot="0">
              <a:off x="0" y="0"/>
              <a:ext cx="4662605" cy="2578570"/>
            </a:xfrm>
            <a:custGeom>
              <a:avLst/>
              <a:gdLst/>
              <a:ahLst/>
              <a:cxnLst/>
              <a:rect r="r" b="b" t="t" l="l"/>
              <a:pathLst>
                <a:path h="2578570" w="4662605">
                  <a:moveTo>
                    <a:pt x="22303" y="0"/>
                  </a:moveTo>
                  <a:lnTo>
                    <a:pt x="4640302" y="0"/>
                  </a:lnTo>
                  <a:cubicBezTo>
                    <a:pt x="4652620" y="0"/>
                    <a:pt x="4662605" y="9985"/>
                    <a:pt x="4662605" y="22303"/>
                  </a:cubicBezTo>
                  <a:lnTo>
                    <a:pt x="4662605" y="2556267"/>
                  </a:lnTo>
                  <a:cubicBezTo>
                    <a:pt x="4662605" y="2568585"/>
                    <a:pt x="4652620" y="2578570"/>
                    <a:pt x="4640302" y="2578570"/>
                  </a:cubicBezTo>
                  <a:lnTo>
                    <a:pt x="22303" y="2578570"/>
                  </a:lnTo>
                  <a:cubicBezTo>
                    <a:pt x="9985" y="2578570"/>
                    <a:pt x="0" y="2568585"/>
                    <a:pt x="0" y="2556267"/>
                  </a:cubicBezTo>
                  <a:lnTo>
                    <a:pt x="0" y="22303"/>
                  </a:lnTo>
                  <a:cubicBezTo>
                    <a:pt x="0" y="9985"/>
                    <a:pt x="9985" y="0"/>
                    <a:pt x="22303" y="0"/>
                  </a:cubicBezTo>
                  <a:close/>
                </a:path>
              </a:pathLst>
            </a:custGeom>
            <a:solidFill>
              <a:srgbClr val="F1E6B8"/>
            </a:solidFill>
          </p:spPr>
        </p:sp>
        <p:sp>
          <p:nvSpPr>
            <p:cNvPr name="TextBox 4" id="4"/>
            <p:cNvSpPr txBox="true"/>
            <p:nvPr/>
          </p:nvSpPr>
          <p:spPr>
            <a:xfrm>
              <a:off x="0" y="-47625"/>
              <a:ext cx="4662605" cy="2626195"/>
            </a:xfrm>
            <a:prstGeom prst="rect">
              <a:avLst/>
            </a:prstGeom>
          </p:spPr>
          <p:txBody>
            <a:bodyPr anchor="ctr" rtlCol="false" tIns="50800" lIns="50800" bIns="50800" rIns="50800"/>
            <a:lstStyle/>
            <a:p>
              <a:pPr algn="ctr">
                <a:lnSpc>
                  <a:spcPts val="3359"/>
                </a:lnSpc>
              </a:pPr>
            </a:p>
          </p:txBody>
        </p:sp>
      </p:grpSp>
      <p:graphicFrame>
        <p:nvGraphicFramePr>
          <p:cNvPr name="Table 5" id="5"/>
          <p:cNvGraphicFramePr>
            <a:graphicFrameLocks noGrp="true"/>
          </p:cNvGraphicFramePr>
          <p:nvPr/>
        </p:nvGraphicFramePr>
        <p:xfrm>
          <a:off x="2994903" y="2424289"/>
          <a:ext cx="12564692" cy="7961699"/>
        </p:xfrm>
        <a:graphic>
          <a:graphicData uri="http://schemas.openxmlformats.org/drawingml/2006/table">
            <a:tbl>
              <a:tblPr/>
              <a:tblGrid>
                <a:gridCol w="12564692"/>
              </a:tblGrid>
              <a:tr h="7961699">
                <a:tc>
                  <a:txBody>
                    <a:bodyPr anchor="t" rtlCol="false"/>
                    <a:lstStyle/>
                    <a:p>
                      <a:pPr algn="ctr">
                        <a:lnSpc>
                          <a:spcPts val="6019"/>
                        </a:lnSpc>
                        <a:defRPr/>
                      </a:pPr>
                      <a:r>
                        <a:rPr lang="en-US" sz="4299">
                          <a:solidFill>
                            <a:srgbClr val="07687F"/>
                          </a:solidFill>
                          <a:latin typeface="Alice Bold"/>
                        </a:rPr>
                        <a:t>3.Thêm phần tử “lính canh” vào cuối danh sách</a:t>
                      </a:r>
                      <a:endParaRPr lang="en-US" sz="1100"/>
                    </a:p>
                    <a:p>
                      <a:pPr>
                        <a:lnSpc>
                          <a:spcPts val="5459"/>
                        </a:lnSpc>
                      </a:pPr>
                      <a:r>
                        <a:rPr lang="en-US" sz="3899">
                          <a:solidFill>
                            <a:srgbClr val="000000"/>
                          </a:solidFill>
                          <a:latin typeface="Cabin"/>
                        </a:rPr>
                        <a:t>Gán phần tử a[n] = x, mảng a sẽ có thêm phần tử cuối cùng là x. Do đó, khi tìm x trong mảng a thì chắc chắn sẽ tìm thấy, nhưng nếu tìm thấy x ở vị trí cuối cùng n thì coi như không tìm thấy x. Nếu tìm thấy x ở vị trí khác n (từ 0 đến n-1) thì có nghĩa là tìm thấy x</a:t>
                      </a:r>
                    </a:p>
                    <a:p>
                      <a:pPr>
                        <a:lnSpc>
                          <a:spcPts val="5459"/>
                        </a:lnSpc>
                      </a:pPr>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sp>
        <p:nvSpPr>
          <p:cNvPr name="Freeform 6" id="6"/>
          <p:cNvSpPr/>
          <p:nvPr/>
        </p:nvSpPr>
        <p:spPr>
          <a:xfrm flipH="false" flipV="false" rot="2817605">
            <a:off x="16276073" y="1359779"/>
            <a:ext cx="782591" cy="2093889"/>
          </a:xfrm>
          <a:custGeom>
            <a:avLst/>
            <a:gdLst/>
            <a:ahLst/>
            <a:cxnLst/>
            <a:rect r="r" b="b" t="t" l="l"/>
            <a:pathLst>
              <a:path h="2093889" w="782591">
                <a:moveTo>
                  <a:pt x="0" y="0"/>
                </a:moveTo>
                <a:lnTo>
                  <a:pt x="782591" y="0"/>
                </a:lnTo>
                <a:lnTo>
                  <a:pt x="782591" y="2093889"/>
                </a:lnTo>
                <a:lnTo>
                  <a:pt x="0" y="2093889"/>
                </a:lnTo>
                <a:lnTo>
                  <a:pt x="0" y="0"/>
                </a:lnTo>
                <a:close/>
              </a:path>
            </a:pathLst>
          </a:custGeom>
          <a:blipFill>
            <a:blip r:embed="rId2"/>
            <a:stretch>
              <a:fillRect l="0" t="0" r="0" b="0"/>
            </a:stretch>
          </a:blipFill>
        </p:spPr>
      </p:sp>
      <p:sp>
        <p:nvSpPr>
          <p:cNvPr name="Freeform 7" id="7"/>
          <p:cNvSpPr/>
          <p:nvPr/>
        </p:nvSpPr>
        <p:spPr>
          <a:xfrm flipH="false" flipV="false" rot="-7622167">
            <a:off x="-4428296" y="-4772161"/>
            <a:ext cx="10913992" cy="5287704"/>
          </a:xfrm>
          <a:custGeom>
            <a:avLst/>
            <a:gdLst/>
            <a:ahLst/>
            <a:cxnLst/>
            <a:rect r="r" b="b" t="t" l="l"/>
            <a:pathLst>
              <a:path h="5287704" w="10913992">
                <a:moveTo>
                  <a:pt x="0" y="0"/>
                </a:moveTo>
                <a:lnTo>
                  <a:pt x="10913992" y="0"/>
                </a:lnTo>
                <a:lnTo>
                  <a:pt x="10913992" y="5287705"/>
                </a:lnTo>
                <a:lnTo>
                  <a:pt x="0" y="5287705"/>
                </a:lnTo>
                <a:lnTo>
                  <a:pt x="0" y="0"/>
                </a:lnTo>
                <a:close/>
              </a:path>
            </a:pathLst>
          </a:custGeom>
          <a:blipFill>
            <a:blip r:embed="rId3"/>
            <a:stretch>
              <a:fillRect l="-731" t="0" r="-731" b="0"/>
            </a:stretch>
          </a:blipFill>
        </p:spPr>
      </p:sp>
      <p:sp>
        <p:nvSpPr>
          <p:cNvPr name="Freeform 8" id="8"/>
          <p:cNvSpPr/>
          <p:nvPr/>
        </p:nvSpPr>
        <p:spPr>
          <a:xfrm flipH="false" flipV="false" rot="2496202">
            <a:off x="-5856360" y="-2152587"/>
            <a:ext cx="9016398" cy="1792009"/>
          </a:xfrm>
          <a:custGeom>
            <a:avLst/>
            <a:gdLst/>
            <a:ahLst/>
            <a:cxnLst/>
            <a:rect r="r" b="b" t="t" l="l"/>
            <a:pathLst>
              <a:path h="1792009" w="9016398">
                <a:moveTo>
                  <a:pt x="0" y="0"/>
                </a:moveTo>
                <a:lnTo>
                  <a:pt x="9016398" y="0"/>
                </a:lnTo>
                <a:lnTo>
                  <a:pt x="9016398" y="1792009"/>
                </a:lnTo>
                <a:lnTo>
                  <a:pt x="0" y="1792009"/>
                </a:lnTo>
                <a:lnTo>
                  <a:pt x="0" y="0"/>
                </a:lnTo>
                <a:close/>
              </a:path>
            </a:pathLst>
          </a:custGeom>
          <a:blipFill>
            <a:blip r:embed="rId4"/>
            <a:stretch>
              <a:fillRect l="0" t="0" r="0" b="0"/>
            </a:stretch>
          </a:blipFill>
        </p:spPr>
      </p:sp>
      <p:grpSp>
        <p:nvGrpSpPr>
          <p:cNvPr name="Group 9" id="9"/>
          <p:cNvGrpSpPr/>
          <p:nvPr/>
        </p:nvGrpSpPr>
        <p:grpSpPr>
          <a:xfrm rot="0">
            <a:off x="2520950" y="1238495"/>
            <a:ext cx="13411752" cy="1552437"/>
            <a:chOff x="0" y="0"/>
            <a:chExt cx="3532313" cy="408872"/>
          </a:xfrm>
        </p:grpSpPr>
        <p:sp>
          <p:nvSpPr>
            <p:cNvPr name="Freeform 10" id="10"/>
            <p:cNvSpPr/>
            <p:nvPr/>
          </p:nvSpPr>
          <p:spPr>
            <a:xfrm flipH="false" flipV="false" rot="0">
              <a:off x="0" y="0"/>
              <a:ext cx="3532313" cy="408872"/>
            </a:xfrm>
            <a:custGeom>
              <a:avLst/>
              <a:gdLst/>
              <a:ahLst/>
              <a:cxnLst/>
              <a:rect r="r" b="b" t="t" l="l"/>
              <a:pathLst>
                <a:path h="408872" w="3532313">
                  <a:moveTo>
                    <a:pt x="29440" y="0"/>
                  </a:moveTo>
                  <a:lnTo>
                    <a:pt x="3502873" y="0"/>
                  </a:lnTo>
                  <a:cubicBezTo>
                    <a:pt x="3510681" y="0"/>
                    <a:pt x="3518169" y="3102"/>
                    <a:pt x="3523690" y="8623"/>
                  </a:cubicBezTo>
                  <a:cubicBezTo>
                    <a:pt x="3529211" y="14144"/>
                    <a:pt x="3532313" y="21632"/>
                    <a:pt x="3532313" y="29440"/>
                  </a:cubicBezTo>
                  <a:lnTo>
                    <a:pt x="3532313" y="379433"/>
                  </a:lnTo>
                  <a:cubicBezTo>
                    <a:pt x="3532313" y="387240"/>
                    <a:pt x="3529211" y="394729"/>
                    <a:pt x="3523690" y="400250"/>
                  </a:cubicBezTo>
                  <a:cubicBezTo>
                    <a:pt x="3518169" y="405771"/>
                    <a:pt x="3510681" y="408872"/>
                    <a:pt x="3502873" y="408872"/>
                  </a:cubicBezTo>
                  <a:lnTo>
                    <a:pt x="29440" y="408872"/>
                  </a:lnTo>
                  <a:cubicBezTo>
                    <a:pt x="21632" y="408872"/>
                    <a:pt x="14144" y="405771"/>
                    <a:pt x="8623" y="400250"/>
                  </a:cubicBezTo>
                  <a:cubicBezTo>
                    <a:pt x="3102" y="394729"/>
                    <a:pt x="0" y="387240"/>
                    <a:pt x="0" y="379433"/>
                  </a:cubicBezTo>
                  <a:lnTo>
                    <a:pt x="0" y="29440"/>
                  </a:lnTo>
                  <a:cubicBezTo>
                    <a:pt x="0" y="21632"/>
                    <a:pt x="3102" y="14144"/>
                    <a:pt x="8623" y="8623"/>
                  </a:cubicBezTo>
                  <a:cubicBezTo>
                    <a:pt x="14144" y="3102"/>
                    <a:pt x="21632" y="0"/>
                    <a:pt x="29440" y="0"/>
                  </a:cubicBezTo>
                  <a:close/>
                </a:path>
              </a:pathLst>
            </a:custGeom>
            <a:solidFill>
              <a:srgbClr val="2ABFC0"/>
            </a:solidFill>
          </p:spPr>
        </p:sp>
        <p:sp>
          <p:nvSpPr>
            <p:cNvPr name="TextBox 11" id="11"/>
            <p:cNvSpPr txBox="true"/>
            <p:nvPr/>
          </p:nvSpPr>
          <p:spPr>
            <a:xfrm>
              <a:off x="0" y="-47625"/>
              <a:ext cx="3532313" cy="456497"/>
            </a:xfrm>
            <a:prstGeom prst="rect">
              <a:avLst/>
            </a:prstGeom>
          </p:spPr>
          <p:txBody>
            <a:bodyPr anchor="ctr" rtlCol="false" tIns="50800" lIns="50800" bIns="50800" rIns="50800"/>
            <a:lstStyle/>
            <a:p>
              <a:pPr algn="ctr">
                <a:lnSpc>
                  <a:spcPts val="3359"/>
                </a:lnSpc>
              </a:pPr>
            </a:p>
          </p:txBody>
        </p:sp>
      </p:grpSp>
      <p:sp>
        <p:nvSpPr>
          <p:cNvPr name="TextBox 12" id="12"/>
          <p:cNvSpPr txBox="true"/>
          <p:nvPr/>
        </p:nvSpPr>
        <p:spPr>
          <a:xfrm rot="0">
            <a:off x="1250353" y="1595614"/>
            <a:ext cx="16053792" cy="828675"/>
          </a:xfrm>
          <a:prstGeom prst="rect">
            <a:avLst/>
          </a:prstGeom>
        </p:spPr>
        <p:txBody>
          <a:bodyPr anchor="t" rtlCol="false" tIns="0" lIns="0" bIns="0" rIns="0">
            <a:spAutoFit/>
          </a:bodyPr>
          <a:lstStyle/>
          <a:p>
            <a:pPr algn="ctr" marL="0" indent="0" lvl="0">
              <a:lnSpc>
                <a:spcPts val="6480"/>
              </a:lnSpc>
              <a:spcBef>
                <a:spcPct val="0"/>
              </a:spcBef>
            </a:pPr>
            <a:r>
              <a:rPr lang="en-US" sz="5400">
                <a:solidFill>
                  <a:srgbClr val="FFFFFF"/>
                </a:solidFill>
                <a:latin typeface="Alfa Slab One"/>
              </a:rPr>
              <a:t>MỘT SỐ CẢI TIẾN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2ABFC0"/>
        </a:solidFill>
      </p:bgPr>
    </p:bg>
    <p:spTree>
      <p:nvGrpSpPr>
        <p:cNvPr id="1" name=""/>
        <p:cNvGrpSpPr/>
        <p:nvPr/>
      </p:nvGrpSpPr>
      <p:grpSpPr>
        <a:xfrm>
          <a:off x="0" y="0"/>
          <a:ext cx="0" cy="0"/>
          <a:chOff x="0" y="0"/>
          <a:chExt cx="0" cy="0"/>
        </a:xfrm>
      </p:grpSpPr>
      <p:grpSp>
        <p:nvGrpSpPr>
          <p:cNvPr name="Group 2" id="2"/>
          <p:cNvGrpSpPr/>
          <p:nvPr/>
        </p:nvGrpSpPr>
        <p:grpSpPr>
          <a:xfrm rot="0">
            <a:off x="292336" y="248246"/>
            <a:ext cx="17703329" cy="9790509"/>
            <a:chOff x="0" y="0"/>
            <a:chExt cx="4662605" cy="2578570"/>
          </a:xfrm>
        </p:grpSpPr>
        <p:sp>
          <p:nvSpPr>
            <p:cNvPr name="Freeform 3" id="3"/>
            <p:cNvSpPr/>
            <p:nvPr/>
          </p:nvSpPr>
          <p:spPr>
            <a:xfrm flipH="false" flipV="false" rot="0">
              <a:off x="0" y="0"/>
              <a:ext cx="4662605" cy="2578570"/>
            </a:xfrm>
            <a:custGeom>
              <a:avLst/>
              <a:gdLst/>
              <a:ahLst/>
              <a:cxnLst/>
              <a:rect r="r" b="b" t="t" l="l"/>
              <a:pathLst>
                <a:path h="2578570" w="4662605">
                  <a:moveTo>
                    <a:pt x="22303" y="0"/>
                  </a:moveTo>
                  <a:lnTo>
                    <a:pt x="4640302" y="0"/>
                  </a:lnTo>
                  <a:cubicBezTo>
                    <a:pt x="4652620" y="0"/>
                    <a:pt x="4662605" y="9985"/>
                    <a:pt x="4662605" y="22303"/>
                  </a:cubicBezTo>
                  <a:lnTo>
                    <a:pt x="4662605" y="2556267"/>
                  </a:lnTo>
                  <a:cubicBezTo>
                    <a:pt x="4662605" y="2568585"/>
                    <a:pt x="4652620" y="2578570"/>
                    <a:pt x="4640302" y="2578570"/>
                  </a:cubicBezTo>
                  <a:lnTo>
                    <a:pt x="22303" y="2578570"/>
                  </a:lnTo>
                  <a:cubicBezTo>
                    <a:pt x="9985" y="2578570"/>
                    <a:pt x="0" y="2568585"/>
                    <a:pt x="0" y="2556267"/>
                  </a:cubicBezTo>
                  <a:lnTo>
                    <a:pt x="0" y="22303"/>
                  </a:lnTo>
                  <a:cubicBezTo>
                    <a:pt x="0" y="9985"/>
                    <a:pt x="9985" y="0"/>
                    <a:pt x="22303" y="0"/>
                  </a:cubicBezTo>
                  <a:close/>
                </a:path>
              </a:pathLst>
            </a:custGeom>
            <a:solidFill>
              <a:srgbClr val="F1E6B8"/>
            </a:solidFill>
          </p:spPr>
        </p:sp>
        <p:sp>
          <p:nvSpPr>
            <p:cNvPr name="TextBox 4" id="4"/>
            <p:cNvSpPr txBox="true"/>
            <p:nvPr/>
          </p:nvSpPr>
          <p:spPr>
            <a:xfrm>
              <a:off x="0" y="-47625"/>
              <a:ext cx="4662605" cy="2626195"/>
            </a:xfrm>
            <a:prstGeom prst="rect">
              <a:avLst/>
            </a:prstGeom>
          </p:spPr>
          <p:txBody>
            <a:bodyPr anchor="ctr" rtlCol="false" tIns="50800" lIns="50800" bIns="50800" rIns="50800"/>
            <a:lstStyle/>
            <a:p>
              <a:pPr algn="ctr">
                <a:lnSpc>
                  <a:spcPts val="3359"/>
                </a:lnSpc>
              </a:pPr>
            </a:p>
          </p:txBody>
        </p:sp>
      </p:grpSp>
      <p:graphicFrame>
        <p:nvGraphicFramePr>
          <p:cNvPr name="Table 5" id="5"/>
          <p:cNvGraphicFramePr>
            <a:graphicFrameLocks noGrp="true"/>
          </p:cNvGraphicFramePr>
          <p:nvPr/>
        </p:nvGraphicFramePr>
        <p:xfrm>
          <a:off x="2994903" y="2424289"/>
          <a:ext cx="12564692" cy="7961699"/>
        </p:xfrm>
        <a:graphic>
          <a:graphicData uri="http://schemas.openxmlformats.org/drawingml/2006/table">
            <a:tbl>
              <a:tblPr/>
              <a:tblGrid>
                <a:gridCol w="12564692"/>
              </a:tblGrid>
              <a:tr h="7961699">
                <a:tc>
                  <a:txBody>
                    <a:bodyPr anchor="t" rtlCol="false"/>
                    <a:lstStyle/>
                    <a:p>
                      <a:pPr algn="ctr">
                        <a:lnSpc>
                          <a:spcPts val="6019"/>
                        </a:lnSpc>
                        <a:defRPr/>
                      </a:pP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sp>
        <p:nvSpPr>
          <p:cNvPr name="Freeform 6" id="6"/>
          <p:cNvSpPr/>
          <p:nvPr/>
        </p:nvSpPr>
        <p:spPr>
          <a:xfrm flipH="false" flipV="false" rot="2817605">
            <a:off x="16276073" y="1359779"/>
            <a:ext cx="782591" cy="2093889"/>
          </a:xfrm>
          <a:custGeom>
            <a:avLst/>
            <a:gdLst/>
            <a:ahLst/>
            <a:cxnLst/>
            <a:rect r="r" b="b" t="t" l="l"/>
            <a:pathLst>
              <a:path h="2093889" w="782591">
                <a:moveTo>
                  <a:pt x="0" y="0"/>
                </a:moveTo>
                <a:lnTo>
                  <a:pt x="782591" y="0"/>
                </a:lnTo>
                <a:lnTo>
                  <a:pt x="782591" y="2093889"/>
                </a:lnTo>
                <a:lnTo>
                  <a:pt x="0" y="2093889"/>
                </a:lnTo>
                <a:lnTo>
                  <a:pt x="0" y="0"/>
                </a:lnTo>
                <a:close/>
              </a:path>
            </a:pathLst>
          </a:custGeom>
          <a:blipFill>
            <a:blip r:embed="rId2"/>
            <a:stretch>
              <a:fillRect l="0" t="0" r="0" b="0"/>
            </a:stretch>
          </a:blipFill>
        </p:spPr>
      </p:sp>
      <p:sp>
        <p:nvSpPr>
          <p:cNvPr name="Freeform 7" id="7"/>
          <p:cNvSpPr/>
          <p:nvPr/>
        </p:nvSpPr>
        <p:spPr>
          <a:xfrm flipH="false" flipV="false" rot="-7622167">
            <a:off x="-4428296" y="-4772161"/>
            <a:ext cx="10913992" cy="5287704"/>
          </a:xfrm>
          <a:custGeom>
            <a:avLst/>
            <a:gdLst/>
            <a:ahLst/>
            <a:cxnLst/>
            <a:rect r="r" b="b" t="t" l="l"/>
            <a:pathLst>
              <a:path h="5287704" w="10913992">
                <a:moveTo>
                  <a:pt x="0" y="0"/>
                </a:moveTo>
                <a:lnTo>
                  <a:pt x="10913992" y="0"/>
                </a:lnTo>
                <a:lnTo>
                  <a:pt x="10913992" y="5287705"/>
                </a:lnTo>
                <a:lnTo>
                  <a:pt x="0" y="5287705"/>
                </a:lnTo>
                <a:lnTo>
                  <a:pt x="0" y="0"/>
                </a:lnTo>
                <a:close/>
              </a:path>
            </a:pathLst>
          </a:custGeom>
          <a:blipFill>
            <a:blip r:embed="rId3"/>
            <a:stretch>
              <a:fillRect l="-731" t="0" r="-731" b="0"/>
            </a:stretch>
          </a:blipFill>
        </p:spPr>
      </p:sp>
      <p:sp>
        <p:nvSpPr>
          <p:cNvPr name="Freeform 8" id="8"/>
          <p:cNvSpPr/>
          <p:nvPr/>
        </p:nvSpPr>
        <p:spPr>
          <a:xfrm flipH="false" flipV="false" rot="2496202">
            <a:off x="-5856360" y="-2152587"/>
            <a:ext cx="9016398" cy="1792009"/>
          </a:xfrm>
          <a:custGeom>
            <a:avLst/>
            <a:gdLst/>
            <a:ahLst/>
            <a:cxnLst/>
            <a:rect r="r" b="b" t="t" l="l"/>
            <a:pathLst>
              <a:path h="1792009" w="9016398">
                <a:moveTo>
                  <a:pt x="0" y="0"/>
                </a:moveTo>
                <a:lnTo>
                  <a:pt x="9016398" y="0"/>
                </a:lnTo>
                <a:lnTo>
                  <a:pt x="9016398" y="1792009"/>
                </a:lnTo>
                <a:lnTo>
                  <a:pt x="0" y="1792009"/>
                </a:lnTo>
                <a:lnTo>
                  <a:pt x="0" y="0"/>
                </a:lnTo>
                <a:close/>
              </a:path>
            </a:pathLst>
          </a:custGeom>
          <a:blipFill>
            <a:blip r:embed="rId4"/>
            <a:stretch>
              <a:fillRect l="0" t="0" r="0" b="0"/>
            </a:stretch>
          </a:blipFill>
        </p:spPr>
      </p:sp>
      <p:grpSp>
        <p:nvGrpSpPr>
          <p:cNvPr name="Group 9" id="9"/>
          <p:cNvGrpSpPr/>
          <p:nvPr/>
        </p:nvGrpSpPr>
        <p:grpSpPr>
          <a:xfrm rot="0">
            <a:off x="2520950" y="1238495"/>
            <a:ext cx="13411752" cy="1552437"/>
            <a:chOff x="0" y="0"/>
            <a:chExt cx="3532313" cy="408872"/>
          </a:xfrm>
        </p:grpSpPr>
        <p:sp>
          <p:nvSpPr>
            <p:cNvPr name="Freeform 10" id="10"/>
            <p:cNvSpPr/>
            <p:nvPr/>
          </p:nvSpPr>
          <p:spPr>
            <a:xfrm flipH="false" flipV="false" rot="0">
              <a:off x="0" y="0"/>
              <a:ext cx="3532313" cy="408872"/>
            </a:xfrm>
            <a:custGeom>
              <a:avLst/>
              <a:gdLst/>
              <a:ahLst/>
              <a:cxnLst/>
              <a:rect r="r" b="b" t="t" l="l"/>
              <a:pathLst>
                <a:path h="408872" w="3532313">
                  <a:moveTo>
                    <a:pt x="29440" y="0"/>
                  </a:moveTo>
                  <a:lnTo>
                    <a:pt x="3502873" y="0"/>
                  </a:lnTo>
                  <a:cubicBezTo>
                    <a:pt x="3510681" y="0"/>
                    <a:pt x="3518169" y="3102"/>
                    <a:pt x="3523690" y="8623"/>
                  </a:cubicBezTo>
                  <a:cubicBezTo>
                    <a:pt x="3529211" y="14144"/>
                    <a:pt x="3532313" y="21632"/>
                    <a:pt x="3532313" y="29440"/>
                  </a:cubicBezTo>
                  <a:lnTo>
                    <a:pt x="3532313" y="379433"/>
                  </a:lnTo>
                  <a:cubicBezTo>
                    <a:pt x="3532313" y="387240"/>
                    <a:pt x="3529211" y="394729"/>
                    <a:pt x="3523690" y="400250"/>
                  </a:cubicBezTo>
                  <a:cubicBezTo>
                    <a:pt x="3518169" y="405771"/>
                    <a:pt x="3510681" y="408872"/>
                    <a:pt x="3502873" y="408872"/>
                  </a:cubicBezTo>
                  <a:lnTo>
                    <a:pt x="29440" y="408872"/>
                  </a:lnTo>
                  <a:cubicBezTo>
                    <a:pt x="21632" y="408872"/>
                    <a:pt x="14144" y="405771"/>
                    <a:pt x="8623" y="400250"/>
                  </a:cubicBezTo>
                  <a:cubicBezTo>
                    <a:pt x="3102" y="394729"/>
                    <a:pt x="0" y="387240"/>
                    <a:pt x="0" y="379433"/>
                  </a:cubicBezTo>
                  <a:lnTo>
                    <a:pt x="0" y="29440"/>
                  </a:lnTo>
                  <a:cubicBezTo>
                    <a:pt x="0" y="21632"/>
                    <a:pt x="3102" y="14144"/>
                    <a:pt x="8623" y="8623"/>
                  </a:cubicBezTo>
                  <a:cubicBezTo>
                    <a:pt x="14144" y="3102"/>
                    <a:pt x="21632" y="0"/>
                    <a:pt x="29440" y="0"/>
                  </a:cubicBezTo>
                  <a:close/>
                </a:path>
              </a:pathLst>
            </a:custGeom>
            <a:solidFill>
              <a:srgbClr val="2ABFC0"/>
            </a:solidFill>
          </p:spPr>
        </p:sp>
        <p:sp>
          <p:nvSpPr>
            <p:cNvPr name="TextBox 11" id="11"/>
            <p:cNvSpPr txBox="true"/>
            <p:nvPr/>
          </p:nvSpPr>
          <p:spPr>
            <a:xfrm>
              <a:off x="0" y="-47625"/>
              <a:ext cx="3532313" cy="456497"/>
            </a:xfrm>
            <a:prstGeom prst="rect">
              <a:avLst/>
            </a:prstGeom>
          </p:spPr>
          <p:txBody>
            <a:bodyPr anchor="ctr" rtlCol="false" tIns="50800" lIns="50800" bIns="50800" rIns="50800"/>
            <a:lstStyle/>
            <a:p>
              <a:pPr algn="ctr">
                <a:lnSpc>
                  <a:spcPts val="3359"/>
                </a:lnSpc>
              </a:pPr>
            </a:p>
          </p:txBody>
        </p:sp>
      </p:grpSp>
      <p:sp>
        <p:nvSpPr>
          <p:cNvPr name="Freeform 12" id="12"/>
          <p:cNvSpPr/>
          <p:nvPr/>
        </p:nvSpPr>
        <p:spPr>
          <a:xfrm flipH="false" flipV="false" rot="0">
            <a:off x="3333630" y="3134572"/>
            <a:ext cx="11887237" cy="6123728"/>
          </a:xfrm>
          <a:custGeom>
            <a:avLst/>
            <a:gdLst/>
            <a:ahLst/>
            <a:cxnLst/>
            <a:rect r="r" b="b" t="t" l="l"/>
            <a:pathLst>
              <a:path h="6123728" w="11887237">
                <a:moveTo>
                  <a:pt x="0" y="0"/>
                </a:moveTo>
                <a:lnTo>
                  <a:pt x="11887237" y="0"/>
                </a:lnTo>
                <a:lnTo>
                  <a:pt x="11887237" y="6123728"/>
                </a:lnTo>
                <a:lnTo>
                  <a:pt x="0" y="6123728"/>
                </a:lnTo>
                <a:lnTo>
                  <a:pt x="0" y="0"/>
                </a:lnTo>
                <a:close/>
              </a:path>
            </a:pathLst>
          </a:custGeom>
          <a:blipFill>
            <a:blip r:embed="rId5"/>
            <a:stretch>
              <a:fillRect l="0" t="0" r="0" b="0"/>
            </a:stretch>
          </a:blipFill>
        </p:spPr>
      </p:sp>
      <p:sp>
        <p:nvSpPr>
          <p:cNvPr name="TextBox 13" id="13"/>
          <p:cNvSpPr txBox="true"/>
          <p:nvPr/>
        </p:nvSpPr>
        <p:spPr>
          <a:xfrm rot="0">
            <a:off x="1250353" y="1595614"/>
            <a:ext cx="16053792" cy="828675"/>
          </a:xfrm>
          <a:prstGeom prst="rect">
            <a:avLst/>
          </a:prstGeom>
        </p:spPr>
        <p:txBody>
          <a:bodyPr anchor="t" rtlCol="false" tIns="0" lIns="0" bIns="0" rIns="0">
            <a:spAutoFit/>
          </a:bodyPr>
          <a:lstStyle/>
          <a:p>
            <a:pPr algn="ctr" marL="0" indent="0" lvl="0">
              <a:lnSpc>
                <a:spcPts val="6480"/>
              </a:lnSpc>
              <a:spcBef>
                <a:spcPct val="0"/>
              </a:spcBef>
            </a:pPr>
            <a:r>
              <a:rPr lang="en-US" sz="5400">
                <a:solidFill>
                  <a:srgbClr val="FFFFFF"/>
                </a:solidFill>
                <a:latin typeface="Alfa Slab One"/>
              </a:rPr>
              <a:t>VÍ DỤ</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2ABFC0"/>
        </a:solidFill>
      </p:bgPr>
    </p:bg>
    <p:spTree>
      <p:nvGrpSpPr>
        <p:cNvPr id="1" name=""/>
        <p:cNvGrpSpPr/>
        <p:nvPr/>
      </p:nvGrpSpPr>
      <p:grpSpPr>
        <a:xfrm>
          <a:off x="0" y="0"/>
          <a:ext cx="0" cy="0"/>
          <a:chOff x="0" y="0"/>
          <a:chExt cx="0" cy="0"/>
        </a:xfrm>
      </p:grpSpPr>
      <p:grpSp>
        <p:nvGrpSpPr>
          <p:cNvPr name="Group 2" id="2"/>
          <p:cNvGrpSpPr/>
          <p:nvPr/>
        </p:nvGrpSpPr>
        <p:grpSpPr>
          <a:xfrm rot="0">
            <a:off x="292336" y="248246"/>
            <a:ext cx="17703329" cy="9790509"/>
            <a:chOff x="0" y="0"/>
            <a:chExt cx="4662605" cy="2578570"/>
          </a:xfrm>
        </p:grpSpPr>
        <p:sp>
          <p:nvSpPr>
            <p:cNvPr name="Freeform 3" id="3"/>
            <p:cNvSpPr/>
            <p:nvPr/>
          </p:nvSpPr>
          <p:spPr>
            <a:xfrm flipH="false" flipV="false" rot="0">
              <a:off x="0" y="0"/>
              <a:ext cx="4662605" cy="2578570"/>
            </a:xfrm>
            <a:custGeom>
              <a:avLst/>
              <a:gdLst/>
              <a:ahLst/>
              <a:cxnLst/>
              <a:rect r="r" b="b" t="t" l="l"/>
              <a:pathLst>
                <a:path h="2578570" w="4662605">
                  <a:moveTo>
                    <a:pt x="22303" y="0"/>
                  </a:moveTo>
                  <a:lnTo>
                    <a:pt x="4640302" y="0"/>
                  </a:lnTo>
                  <a:cubicBezTo>
                    <a:pt x="4652620" y="0"/>
                    <a:pt x="4662605" y="9985"/>
                    <a:pt x="4662605" y="22303"/>
                  </a:cubicBezTo>
                  <a:lnTo>
                    <a:pt x="4662605" y="2556267"/>
                  </a:lnTo>
                  <a:cubicBezTo>
                    <a:pt x="4662605" y="2568585"/>
                    <a:pt x="4652620" y="2578570"/>
                    <a:pt x="4640302" y="2578570"/>
                  </a:cubicBezTo>
                  <a:lnTo>
                    <a:pt x="22303" y="2578570"/>
                  </a:lnTo>
                  <a:cubicBezTo>
                    <a:pt x="9985" y="2578570"/>
                    <a:pt x="0" y="2568585"/>
                    <a:pt x="0" y="2556267"/>
                  </a:cubicBezTo>
                  <a:lnTo>
                    <a:pt x="0" y="22303"/>
                  </a:lnTo>
                  <a:cubicBezTo>
                    <a:pt x="0" y="9985"/>
                    <a:pt x="9985" y="0"/>
                    <a:pt x="22303" y="0"/>
                  </a:cubicBezTo>
                  <a:close/>
                </a:path>
              </a:pathLst>
            </a:custGeom>
            <a:solidFill>
              <a:srgbClr val="F1E6B8"/>
            </a:solidFill>
          </p:spPr>
        </p:sp>
        <p:sp>
          <p:nvSpPr>
            <p:cNvPr name="TextBox 4" id="4"/>
            <p:cNvSpPr txBox="true"/>
            <p:nvPr/>
          </p:nvSpPr>
          <p:spPr>
            <a:xfrm>
              <a:off x="0" y="-47625"/>
              <a:ext cx="4662605" cy="2626195"/>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2817605">
            <a:off x="16276073" y="1359779"/>
            <a:ext cx="782591" cy="2093889"/>
          </a:xfrm>
          <a:custGeom>
            <a:avLst/>
            <a:gdLst/>
            <a:ahLst/>
            <a:cxnLst/>
            <a:rect r="r" b="b" t="t" l="l"/>
            <a:pathLst>
              <a:path h="2093889" w="782591">
                <a:moveTo>
                  <a:pt x="0" y="0"/>
                </a:moveTo>
                <a:lnTo>
                  <a:pt x="782591" y="0"/>
                </a:lnTo>
                <a:lnTo>
                  <a:pt x="782591" y="2093889"/>
                </a:lnTo>
                <a:lnTo>
                  <a:pt x="0" y="2093889"/>
                </a:lnTo>
                <a:lnTo>
                  <a:pt x="0" y="0"/>
                </a:lnTo>
                <a:close/>
              </a:path>
            </a:pathLst>
          </a:custGeom>
          <a:blipFill>
            <a:blip r:embed="rId2"/>
            <a:stretch>
              <a:fillRect l="0" t="0" r="0" b="0"/>
            </a:stretch>
          </a:blipFill>
        </p:spPr>
      </p:sp>
      <p:sp>
        <p:nvSpPr>
          <p:cNvPr name="Freeform 6" id="6"/>
          <p:cNvSpPr/>
          <p:nvPr/>
        </p:nvSpPr>
        <p:spPr>
          <a:xfrm flipH="false" flipV="false" rot="-7622167">
            <a:off x="-4428296" y="-4772161"/>
            <a:ext cx="10913992" cy="5287704"/>
          </a:xfrm>
          <a:custGeom>
            <a:avLst/>
            <a:gdLst/>
            <a:ahLst/>
            <a:cxnLst/>
            <a:rect r="r" b="b" t="t" l="l"/>
            <a:pathLst>
              <a:path h="5287704" w="10913992">
                <a:moveTo>
                  <a:pt x="0" y="0"/>
                </a:moveTo>
                <a:lnTo>
                  <a:pt x="10913992" y="0"/>
                </a:lnTo>
                <a:lnTo>
                  <a:pt x="10913992" y="5287705"/>
                </a:lnTo>
                <a:lnTo>
                  <a:pt x="0" y="5287705"/>
                </a:lnTo>
                <a:lnTo>
                  <a:pt x="0" y="0"/>
                </a:lnTo>
                <a:close/>
              </a:path>
            </a:pathLst>
          </a:custGeom>
          <a:blipFill>
            <a:blip r:embed="rId3"/>
            <a:stretch>
              <a:fillRect l="-731" t="0" r="-731" b="0"/>
            </a:stretch>
          </a:blipFill>
        </p:spPr>
      </p:sp>
      <p:sp>
        <p:nvSpPr>
          <p:cNvPr name="Freeform 7" id="7"/>
          <p:cNvSpPr/>
          <p:nvPr/>
        </p:nvSpPr>
        <p:spPr>
          <a:xfrm flipH="false" flipV="false" rot="2496202">
            <a:off x="-5856360" y="-2152587"/>
            <a:ext cx="9016398" cy="1792009"/>
          </a:xfrm>
          <a:custGeom>
            <a:avLst/>
            <a:gdLst/>
            <a:ahLst/>
            <a:cxnLst/>
            <a:rect r="r" b="b" t="t" l="l"/>
            <a:pathLst>
              <a:path h="1792009" w="9016398">
                <a:moveTo>
                  <a:pt x="0" y="0"/>
                </a:moveTo>
                <a:lnTo>
                  <a:pt x="9016398" y="0"/>
                </a:lnTo>
                <a:lnTo>
                  <a:pt x="9016398" y="1792009"/>
                </a:lnTo>
                <a:lnTo>
                  <a:pt x="0" y="1792009"/>
                </a:lnTo>
                <a:lnTo>
                  <a:pt x="0" y="0"/>
                </a:lnTo>
                <a:close/>
              </a:path>
            </a:pathLst>
          </a:custGeom>
          <a:blipFill>
            <a:blip r:embed="rId4"/>
            <a:stretch>
              <a:fillRect l="0" t="0" r="0" b="0"/>
            </a:stretch>
          </a:blipFill>
        </p:spPr>
      </p:sp>
      <p:grpSp>
        <p:nvGrpSpPr>
          <p:cNvPr name="Group 8" id="8"/>
          <p:cNvGrpSpPr/>
          <p:nvPr/>
        </p:nvGrpSpPr>
        <p:grpSpPr>
          <a:xfrm rot="0">
            <a:off x="2520950" y="1238495"/>
            <a:ext cx="13411752" cy="1552437"/>
            <a:chOff x="0" y="0"/>
            <a:chExt cx="3532313" cy="408872"/>
          </a:xfrm>
        </p:grpSpPr>
        <p:sp>
          <p:nvSpPr>
            <p:cNvPr name="Freeform 9" id="9"/>
            <p:cNvSpPr/>
            <p:nvPr/>
          </p:nvSpPr>
          <p:spPr>
            <a:xfrm flipH="false" flipV="false" rot="0">
              <a:off x="0" y="0"/>
              <a:ext cx="3532313" cy="408872"/>
            </a:xfrm>
            <a:custGeom>
              <a:avLst/>
              <a:gdLst/>
              <a:ahLst/>
              <a:cxnLst/>
              <a:rect r="r" b="b" t="t" l="l"/>
              <a:pathLst>
                <a:path h="408872" w="3532313">
                  <a:moveTo>
                    <a:pt x="29440" y="0"/>
                  </a:moveTo>
                  <a:lnTo>
                    <a:pt x="3502873" y="0"/>
                  </a:lnTo>
                  <a:cubicBezTo>
                    <a:pt x="3510681" y="0"/>
                    <a:pt x="3518169" y="3102"/>
                    <a:pt x="3523690" y="8623"/>
                  </a:cubicBezTo>
                  <a:cubicBezTo>
                    <a:pt x="3529211" y="14144"/>
                    <a:pt x="3532313" y="21632"/>
                    <a:pt x="3532313" y="29440"/>
                  </a:cubicBezTo>
                  <a:lnTo>
                    <a:pt x="3532313" y="379433"/>
                  </a:lnTo>
                  <a:cubicBezTo>
                    <a:pt x="3532313" y="387240"/>
                    <a:pt x="3529211" y="394729"/>
                    <a:pt x="3523690" y="400250"/>
                  </a:cubicBezTo>
                  <a:cubicBezTo>
                    <a:pt x="3518169" y="405771"/>
                    <a:pt x="3510681" y="408872"/>
                    <a:pt x="3502873" y="408872"/>
                  </a:cubicBezTo>
                  <a:lnTo>
                    <a:pt x="29440" y="408872"/>
                  </a:lnTo>
                  <a:cubicBezTo>
                    <a:pt x="21632" y="408872"/>
                    <a:pt x="14144" y="405771"/>
                    <a:pt x="8623" y="400250"/>
                  </a:cubicBezTo>
                  <a:cubicBezTo>
                    <a:pt x="3102" y="394729"/>
                    <a:pt x="0" y="387240"/>
                    <a:pt x="0" y="379433"/>
                  </a:cubicBezTo>
                  <a:lnTo>
                    <a:pt x="0" y="29440"/>
                  </a:lnTo>
                  <a:cubicBezTo>
                    <a:pt x="0" y="21632"/>
                    <a:pt x="3102" y="14144"/>
                    <a:pt x="8623" y="8623"/>
                  </a:cubicBezTo>
                  <a:cubicBezTo>
                    <a:pt x="14144" y="3102"/>
                    <a:pt x="21632" y="0"/>
                    <a:pt x="29440" y="0"/>
                  </a:cubicBezTo>
                  <a:close/>
                </a:path>
              </a:pathLst>
            </a:custGeom>
            <a:solidFill>
              <a:srgbClr val="2ABFC0"/>
            </a:solidFill>
          </p:spPr>
        </p:sp>
        <p:sp>
          <p:nvSpPr>
            <p:cNvPr name="TextBox 10" id="10"/>
            <p:cNvSpPr txBox="true"/>
            <p:nvPr/>
          </p:nvSpPr>
          <p:spPr>
            <a:xfrm>
              <a:off x="0" y="-47625"/>
              <a:ext cx="3532313" cy="456497"/>
            </a:xfrm>
            <a:prstGeom prst="rect">
              <a:avLst/>
            </a:prstGeom>
          </p:spPr>
          <p:txBody>
            <a:bodyPr anchor="ctr" rtlCol="false" tIns="50800" lIns="50800" bIns="50800" rIns="50800"/>
            <a:lstStyle/>
            <a:p>
              <a:pPr algn="ctr">
                <a:lnSpc>
                  <a:spcPts val="3359"/>
                </a:lnSpc>
              </a:pPr>
            </a:p>
          </p:txBody>
        </p:sp>
      </p:grpSp>
      <p:sp>
        <p:nvSpPr>
          <p:cNvPr name="TextBox 11" id="11"/>
          <p:cNvSpPr txBox="true"/>
          <p:nvPr/>
        </p:nvSpPr>
        <p:spPr>
          <a:xfrm rot="0">
            <a:off x="1250353" y="1595614"/>
            <a:ext cx="16053792" cy="828675"/>
          </a:xfrm>
          <a:prstGeom prst="rect">
            <a:avLst/>
          </a:prstGeom>
        </p:spPr>
        <p:txBody>
          <a:bodyPr anchor="t" rtlCol="false" tIns="0" lIns="0" bIns="0" rIns="0">
            <a:spAutoFit/>
          </a:bodyPr>
          <a:lstStyle/>
          <a:p>
            <a:pPr algn="ctr" marL="0" indent="0" lvl="0">
              <a:lnSpc>
                <a:spcPts val="6480"/>
              </a:lnSpc>
              <a:spcBef>
                <a:spcPct val="0"/>
              </a:spcBef>
            </a:pPr>
            <a:r>
              <a:rPr lang="en-US" sz="5400">
                <a:solidFill>
                  <a:srgbClr val="FFFFFF"/>
                </a:solidFill>
                <a:latin typeface="Alfa Slab One"/>
              </a:rPr>
              <a:t>VÍ DỤ</a:t>
            </a:r>
          </a:p>
        </p:txBody>
      </p:sp>
      <p:grpSp>
        <p:nvGrpSpPr>
          <p:cNvPr name="Group 12" id="12"/>
          <p:cNvGrpSpPr/>
          <p:nvPr/>
        </p:nvGrpSpPr>
        <p:grpSpPr>
          <a:xfrm rot="0">
            <a:off x="2617806" y="3407261"/>
            <a:ext cx="13314896" cy="5851039"/>
            <a:chOff x="0" y="0"/>
            <a:chExt cx="3986935" cy="1752001"/>
          </a:xfrm>
        </p:grpSpPr>
        <p:sp>
          <p:nvSpPr>
            <p:cNvPr name="Freeform 13" id="13"/>
            <p:cNvSpPr/>
            <p:nvPr/>
          </p:nvSpPr>
          <p:spPr>
            <a:xfrm flipH="false" flipV="false" rot="0">
              <a:off x="0" y="0"/>
              <a:ext cx="3986935" cy="1752001"/>
            </a:xfrm>
            <a:custGeom>
              <a:avLst/>
              <a:gdLst/>
              <a:ahLst/>
              <a:cxnLst/>
              <a:rect r="r" b="b" t="t" l="l"/>
              <a:pathLst>
                <a:path h="1752001" w="3986935">
                  <a:moveTo>
                    <a:pt x="29654" y="0"/>
                  </a:moveTo>
                  <a:lnTo>
                    <a:pt x="3957281" y="0"/>
                  </a:lnTo>
                  <a:cubicBezTo>
                    <a:pt x="3965146" y="0"/>
                    <a:pt x="3972688" y="3124"/>
                    <a:pt x="3978249" y="8685"/>
                  </a:cubicBezTo>
                  <a:cubicBezTo>
                    <a:pt x="3983810" y="14247"/>
                    <a:pt x="3986935" y="21789"/>
                    <a:pt x="3986935" y="29654"/>
                  </a:cubicBezTo>
                  <a:lnTo>
                    <a:pt x="3986935" y="1722347"/>
                  </a:lnTo>
                  <a:cubicBezTo>
                    <a:pt x="3986935" y="1738724"/>
                    <a:pt x="3973658" y="1752001"/>
                    <a:pt x="3957281" y="1752001"/>
                  </a:cubicBezTo>
                  <a:lnTo>
                    <a:pt x="29654" y="1752001"/>
                  </a:lnTo>
                  <a:cubicBezTo>
                    <a:pt x="21789" y="1752001"/>
                    <a:pt x="14247" y="1748877"/>
                    <a:pt x="8685" y="1743316"/>
                  </a:cubicBezTo>
                  <a:cubicBezTo>
                    <a:pt x="3124" y="1737754"/>
                    <a:pt x="0" y="1730212"/>
                    <a:pt x="0" y="1722347"/>
                  </a:cubicBezTo>
                  <a:lnTo>
                    <a:pt x="0" y="29654"/>
                  </a:lnTo>
                  <a:cubicBezTo>
                    <a:pt x="0" y="21789"/>
                    <a:pt x="3124" y="14247"/>
                    <a:pt x="8685" y="8685"/>
                  </a:cubicBezTo>
                  <a:cubicBezTo>
                    <a:pt x="14247" y="3124"/>
                    <a:pt x="21789" y="0"/>
                    <a:pt x="29654" y="0"/>
                  </a:cubicBezTo>
                  <a:close/>
                </a:path>
              </a:pathLst>
            </a:custGeom>
            <a:solidFill>
              <a:srgbClr val="000000">
                <a:alpha val="0"/>
              </a:srgbClr>
            </a:solidFill>
            <a:ln w="38100" cap="rnd">
              <a:solidFill>
                <a:srgbClr val="397DC9"/>
              </a:solidFill>
              <a:prstDash val="solid"/>
              <a:round/>
            </a:ln>
          </p:spPr>
        </p:sp>
        <p:sp>
          <p:nvSpPr>
            <p:cNvPr name="TextBox 14" id="14"/>
            <p:cNvSpPr txBox="true"/>
            <p:nvPr/>
          </p:nvSpPr>
          <p:spPr>
            <a:xfrm>
              <a:off x="0" y="-85725"/>
              <a:ext cx="3986935" cy="1837726"/>
            </a:xfrm>
            <a:prstGeom prst="rect">
              <a:avLst/>
            </a:prstGeom>
          </p:spPr>
          <p:txBody>
            <a:bodyPr anchor="ctr" rtlCol="false" tIns="50800" lIns="50800" bIns="50800" rIns="50800"/>
            <a:lstStyle/>
            <a:p>
              <a:pPr algn="just">
                <a:lnSpc>
                  <a:spcPts val="6019"/>
                </a:lnSpc>
              </a:pPr>
              <a:r>
                <a:rPr lang="en-US" sz="4299">
                  <a:solidFill>
                    <a:srgbClr val="000000"/>
                  </a:solidFill>
                  <a:latin typeface="Cabin"/>
                </a:rPr>
                <a:t>Thuật toán tìm kiếm tuyến tính cải tiến chỉ sử dụng một    phép so sánh a[i] != x. Trường hợp xấu nhất, số phép so sánh của thuật toán là n, tức là giảm được phân nửa phép so sánh của thuật toán tìm kiếm thông thường</a:t>
              </a:r>
            </a:p>
            <a:p>
              <a:pPr algn="just">
                <a:lnSpc>
                  <a:spcPts val="5599"/>
                </a:lnSpc>
                <a:spcBef>
                  <a:spcPct val="0"/>
                </a:spcBef>
              </a:pPr>
            </a:p>
            <a:p>
              <a:pPr algn="just">
                <a:lnSpc>
                  <a:spcPts val="2940"/>
                </a:lnSpc>
                <a:spcBef>
                  <a:spcPct val="0"/>
                </a:spcBef>
              </a:pPr>
            </a:p>
          </p:txBody>
        </p:sp>
      </p:grpSp>
      <p:sp>
        <p:nvSpPr>
          <p:cNvPr name="Freeform 15" id="15"/>
          <p:cNvSpPr/>
          <p:nvPr/>
        </p:nvSpPr>
        <p:spPr>
          <a:xfrm flipH="false" flipV="false" rot="0">
            <a:off x="-730180" y="9704760"/>
            <a:ext cx="1460360" cy="1585194"/>
          </a:xfrm>
          <a:custGeom>
            <a:avLst/>
            <a:gdLst/>
            <a:ahLst/>
            <a:cxnLst/>
            <a:rect r="r" b="b" t="t" l="l"/>
            <a:pathLst>
              <a:path h="1585194" w="1460360">
                <a:moveTo>
                  <a:pt x="0" y="0"/>
                </a:moveTo>
                <a:lnTo>
                  <a:pt x="1460360" y="0"/>
                </a:lnTo>
                <a:lnTo>
                  <a:pt x="1460360" y="1585194"/>
                </a:lnTo>
                <a:lnTo>
                  <a:pt x="0" y="158519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2ABFC0"/>
        </a:solidFill>
      </p:bgPr>
    </p:bg>
    <p:spTree>
      <p:nvGrpSpPr>
        <p:cNvPr id="1" name=""/>
        <p:cNvGrpSpPr/>
        <p:nvPr/>
      </p:nvGrpSpPr>
      <p:grpSpPr>
        <a:xfrm>
          <a:off x="0" y="0"/>
          <a:ext cx="0" cy="0"/>
          <a:chOff x="0" y="0"/>
          <a:chExt cx="0" cy="0"/>
        </a:xfrm>
      </p:grpSpPr>
      <p:grpSp>
        <p:nvGrpSpPr>
          <p:cNvPr name="Group 2" id="2"/>
          <p:cNvGrpSpPr/>
          <p:nvPr/>
        </p:nvGrpSpPr>
        <p:grpSpPr>
          <a:xfrm rot="0">
            <a:off x="292336" y="248246"/>
            <a:ext cx="17703329" cy="9790509"/>
            <a:chOff x="0" y="0"/>
            <a:chExt cx="4662605" cy="2578570"/>
          </a:xfrm>
        </p:grpSpPr>
        <p:sp>
          <p:nvSpPr>
            <p:cNvPr name="Freeform 3" id="3"/>
            <p:cNvSpPr/>
            <p:nvPr/>
          </p:nvSpPr>
          <p:spPr>
            <a:xfrm flipH="false" flipV="false" rot="0">
              <a:off x="0" y="0"/>
              <a:ext cx="4662605" cy="2578570"/>
            </a:xfrm>
            <a:custGeom>
              <a:avLst/>
              <a:gdLst/>
              <a:ahLst/>
              <a:cxnLst/>
              <a:rect r="r" b="b" t="t" l="l"/>
              <a:pathLst>
                <a:path h="2578570" w="4662605">
                  <a:moveTo>
                    <a:pt x="22303" y="0"/>
                  </a:moveTo>
                  <a:lnTo>
                    <a:pt x="4640302" y="0"/>
                  </a:lnTo>
                  <a:cubicBezTo>
                    <a:pt x="4652620" y="0"/>
                    <a:pt x="4662605" y="9985"/>
                    <a:pt x="4662605" y="22303"/>
                  </a:cubicBezTo>
                  <a:lnTo>
                    <a:pt x="4662605" y="2556267"/>
                  </a:lnTo>
                  <a:cubicBezTo>
                    <a:pt x="4662605" y="2568585"/>
                    <a:pt x="4652620" y="2578570"/>
                    <a:pt x="4640302" y="2578570"/>
                  </a:cubicBezTo>
                  <a:lnTo>
                    <a:pt x="22303" y="2578570"/>
                  </a:lnTo>
                  <a:cubicBezTo>
                    <a:pt x="9985" y="2578570"/>
                    <a:pt x="0" y="2568585"/>
                    <a:pt x="0" y="2556267"/>
                  </a:cubicBezTo>
                  <a:lnTo>
                    <a:pt x="0" y="22303"/>
                  </a:lnTo>
                  <a:cubicBezTo>
                    <a:pt x="0" y="9985"/>
                    <a:pt x="9985" y="0"/>
                    <a:pt x="22303" y="0"/>
                  </a:cubicBezTo>
                  <a:close/>
                </a:path>
              </a:pathLst>
            </a:custGeom>
            <a:solidFill>
              <a:srgbClr val="F1E6B8"/>
            </a:solidFill>
          </p:spPr>
        </p:sp>
        <p:sp>
          <p:nvSpPr>
            <p:cNvPr name="TextBox 4" id="4"/>
            <p:cNvSpPr txBox="true"/>
            <p:nvPr/>
          </p:nvSpPr>
          <p:spPr>
            <a:xfrm>
              <a:off x="0" y="-47625"/>
              <a:ext cx="4662605" cy="2626195"/>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7885051">
            <a:off x="8130619" y="8056135"/>
            <a:ext cx="10913992" cy="5287704"/>
          </a:xfrm>
          <a:custGeom>
            <a:avLst/>
            <a:gdLst/>
            <a:ahLst/>
            <a:cxnLst/>
            <a:rect r="r" b="b" t="t" l="l"/>
            <a:pathLst>
              <a:path h="5287704" w="10913992">
                <a:moveTo>
                  <a:pt x="0" y="0"/>
                </a:moveTo>
                <a:lnTo>
                  <a:pt x="10913991" y="0"/>
                </a:lnTo>
                <a:lnTo>
                  <a:pt x="10913991" y="5287705"/>
                </a:lnTo>
                <a:lnTo>
                  <a:pt x="0" y="5287705"/>
                </a:lnTo>
                <a:lnTo>
                  <a:pt x="0" y="0"/>
                </a:lnTo>
                <a:close/>
              </a:path>
            </a:pathLst>
          </a:custGeom>
          <a:blipFill>
            <a:blip r:embed="rId2"/>
            <a:stretch>
              <a:fillRect l="-731" t="0" r="-731" b="0"/>
            </a:stretch>
          </a:blipFill>
        </p:spPr>
      </p:sp>
      <p:sp>
        <p:nvSpPr>
          <p:cNvPr name="Freeform 6" id="6"/>
          <p:cNvSpPr/>
          <p:nvPr/>
        </p:nvSpPr>
        <p:spPr>
          <a:xfrm flipH="false" flipV="false" rot="3678062">
            <a:off x="11082142" y="-2242830"/>
            <a:ext cx="9016398" cy="1792009"/>
          </a:xfrm>
          <a:custGeom>
            <a:avLst/>
            <a:gdLst/>
            <a:ahLst/>
            <a:cxnLst/>
            <a:rect r="r" b="b" t="t" l="l"/>
            <a:pathLst>
              <a:path h="1792009" w="9016398">
                <a:moveTo>
                  <a:pt x="0" y="0"/>
                </a:moveTo>
                <a:lnTo>
                  <a:pt x="9016399" y="0"/>
                </a:lnTo>
                <a:lnTo>
                  <a:pt x="9016399" y="1792009"/>
                </a:lnTo>
                <a:lnTo>
                  <a:pt x="0" y="1792009"/>
                </a:lnTo>
                <a:lnTo>
                  <a:pt x="0" y="0"/>
                </a:lnTo>
                <a:close/>
              </a:path>
            </a:pathLst>
          </a:custGeom>
          <a:blipFill>
            <a:blip r:embed="rId3"/>
            <a:stretch>
              <a:fillRect l="0" t="0" r="0" b="0"/>
            </a:stretch>
          </a:blipFill>
        </p:spPr>
      </p:sp>
      <p:grpSp>
        <p:nvGrpSpPr>
          <p:cNvPr name="Group 7" id="7"/>
          <p:cNvGrpSpPr/>
          <p:nvPr/>
        </p:nvGrpSpPr>
        <p:grpSpPr>
          <a:xfrm rot="0">
            <a:off x="1482907" y="488205"/>
            <a:ext cx="7174464" cy="5099254"/>
            <a:chOff x="0" y="0"/>
            <a:chExt cx="1000632" cy="711200"/>
          </a:xfrm>
        </p:grpSpPr>
        <p:sp>
          <p:nvSpPr>
            <p:cNvPr name="Freeform 8" id="8"/>
            <p:cNvSpPr/>
            <p:nvPr/>
          </p:nvSpPr>
          <p:spPr>
            <a:xfrm flipH="false" flipV="false" rot="0">
              <a:off x="0" y="0"/>
              <a:ext cx="1000644" cy="711200"/>
            </a:xfrm>
            <a:custGeom>
              <a:avLst/>
              <a:gdLst/>
              <a:ahLst/>
              <a:cxnLst/>
              <a:rect r="r" b="b" t="t" l="l"/>
              <a:pathLst>
                <a:path h="711200" w="1000644">
                  <a:moveTo>
                    <a:pt x="652936" y="0"/>
                  </a:moveTo>
                  <a:lnTo>
                    <a:pt x="347670" y="0"/>
                  </a:lnTo>
                  <a:cubicBezTo>
                    <a:pt x="155642" y="0"/>
                    <a:pt x="0" y="123512"/>
                    <a:pt x="0" y="275871"/>
                  </a:cubicBezTo>
                  <a:cubicBezTo>
                    <a:pt x="0" y="386169"/>
                    <a:pt x="81595" y="481310"/>
                    <a:pt x="199482" y="525451"/>
                  </a:cubicBezTo>
                  <a:lnTo>
                    <a:pt x="199482" y="711200"/>
                  </a:lnTo>
                  <a:lnTo>
                    <a:pt x="435614" y="551732"/>
                  </a:lnTo>
                  <a:lnTo>
                    <a:pt x="652936" y="551732"/>
                  </a:lnTo>
                  <a:cubicBezTo>
                    <a:pt x="844976" y="551732"/>
                    <a:pt x="1000632" y="428220"/>
                    <a:pt x="1000632" y="275861"/>
                  </a:cubicBezTo>
                  <a:cubicBezTo>
                    <a:pt x="1000644" y="123512"/>
                    <a:pt x="844976" y="0"/>
                    <a:pt x="652936" y="0"/>
                  </a:cubicBezTo>
                  <a:close/>
                </a:path>
              </a:pathLst>
            </a:custGeom>
            <a:solidFill>
              <a:srgbClr val="2ABFC0"/>
            </a:solidFill>
          </p:spPr>
        </p:sp>
        <p:sp>
          <p:nvSpPr>
            <p:cNvPr name="TextBox 9" id="9"/>
            <p:cNvSpPr txBox="true"/>
            <p:nvPr/>
          </p:nvSpPr>
          <p:spPr>
            <a:xfrm>
              <a:off x="0" y="-9525"/>
              <a:ext cx="1000632" cy="530225"/>
            </a:xfrm>
            <a:prstGeom prst="rect">
              <a:avLst/>
            </a:prstGeom>
          </p:spPr>
          <p:txBody>
            <a:bodyPr anchor="ctr" rtlCol="false" tIns="50800" lIns="50800" bIns="50800" rIns="50800"/>
            <a:lstStyle/>
            <a:p>
              <a:pPr algn="ctr">
                <a:lnSpc>
                  <a:spcPts val="3359"/>
                </a:lnSpc>
              </a:pPr>
            </a:p>
          </p:txBody>
        </p:sp>
      </p:grpSp>
      <p:sp>
        <p:nvSpPr>
          <p:cNvPr name="Freeform 10" id="10"/>
          <p:cNvSpPr/>
          <p:nvPr/>
        </p:nvSpPr>
        <p:spPr>
          <a:xfrm flipH="false" flipV="false" rot="1841147">
            <a:off x="1091611" y="541300"/>
            <a:ext cx="782591" cy="2093889"/>
          </a:xfrm>
          <a:custGeom>
            <a:avLst/>
            <a:gdLst/>
            <a:ahLst/>
            <a:cxnLst/>
            <a:rect r="r" b="b" t="t" l="l"/>
            <a:pathLst>
              <a:path h="2093889" w="782591">
                <a:moveTo>
                  <a:pt x="0" y="0"/>
                </a:moveTo>
                <a:lnTo>
                  <a:pt x="782591" y="0"/>
                </a:lnTo>
                <a:lnTo>
                  <a:pt x="782591" y="2093890"/>
                </a:lnTo>
                <a:lnTo>
                  <a:pt x="0" y="2093890"/>
                </a:lnTo>
                <a:lnTo>
                  <a:pt x="0" y="0"/>
                </a:lnTo>
                <a:close/>
              </a:path>
            </a:pathLst>
          </a:custGeom>
          <a:blipFill>
            <a:blip r:embed="rId4"/>
            <a:stretch>
              <a:fillRect l="0" t="0" r="0" b="0"/>
            </a:stretch>
          </a:blipFill>
        </p:spPr>
      </p:sp>
      <p:sp>
        <p:nvSpPr>
          <p:cNvPr name="TextBox 11" id="11"/>
          <p:cNvSpPr txBox="true"/>
          <p:nvPr/>
        </p:nvSpPr>
        <p:spPr>
          <a:xfrm rot="0">
            <a:off x="1746140" y="1396661"/>
            <a:ext cx="6911231" cy="2466975"/>
          </a:xfrm>
          <a:prstGeom prst="rect">
            <a:avLst/>
          </a:prstGeom>
        </p:spPr>
        <p:txBody>
          <a:bodyPr anchor="t" rtlCol="false" tIns="0" lIns="0" bIns="0" rIns="0">
            <a:spAutoFit/>
          </a:bodyPr>
          <a:lstStyle/>
          <a:p>
            <a:pPr algn="ctr" marL="0" indent="0" lvl="0">
              <a:lnSpc>
                <a:spcPts val="6480"/>
              </a:lnSpc>
              <a:spcBef>
                <a:spcPct val="0"/>
              </a:spcBef>
            </a:pPr>
            <a:r>
              <a:rPr lang="en-US" sz="5400">
                <a:solidFill>
                  <a:srgbClr val="FFFFFF"/>
                </a:solidFill>
                <a:latin typeface="Alfa Slab One"/>
              </a:rPr>
              <a:t>Ưu điểm của tìm kiếm tuyến tính cải tiến </a:t>
            </a:r>
          </a:p>
        </p:txBody>
      </p:sp>
      <p:sp>
        <p:nvSpPr>
          <p:cNvPr name="Freeform 12" id="12"/>
          <p:cNvSpPr/>
          <p:nvPr/>
        </p:nvSpPr>
        <p:spPr>
          <a:xfrm flipH="false" flipV="false" rot="0">
            <a:off x="0" y="5587459"/>
            <a:ext cx="4329452" cy="4699541"/>
          </a:xfrm>
          <a:custGeom>
            <a:avLst/>
            <a:gdLst/>
            <a:ahLst/>
            <a:cxnLst/>
            <a:rect r="r" b="b" t="t" l="l"/>
            <a:pathLst>
              <a:path h="4699541" w="4329452">
                <a:moveTo>
                  <a:pt x="0" y="0"/>
                </a:moveTo>
                <a:lnTo>
                  <a:pt x="4329452" y="0"/>
                </a:lnTo>
                <a:lnTo>
                  <a:pt x="4329452" y="4699541"/>
                </a:lnTo>
                <a:lnTo>
                  <a:pt x="0" y="46995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3" id="13"/>
          <p:cNvGrpSpPr/>
          <p:nvPr/>
        </p:nvGrpSpPr>
        <p:grpSpPr>
          <a:xfrm rot="0">
            <a:off x="9316641" y="193720"/>
            <a:ext cx="6645788" cy="9899561"/>
            <a:chOff x="0" y="0"/>
            <a:chExt cx="1989976" cy="2964267"/>
          </a:xfrm>
        </p:grpSpPr>
        <p:sp>
          <p:nvSpPr>
            <p:cNvPr name="Freeform 14" id="14"/>
            <p:cNvSpPr/>
            <p:nvPr/>
          </p:nvSpPr>
          <p:spPr>
            <a:xfrm flipH="false" flipV="false" rot="0">
              <a:off x="0" y="0"/>
              <a:ext cx="1989976" cy="2964267"/>
            </a:xfrm>
            <a:custGeom>
              <a:avLst/>
              <a:gdLst/>
              <a:ahLst/>
              <a:cxnLst/>
              <a:rect r="r" b="b" t="t" l="l"/>
              <a:pathLst>
                <a:path h="2964267" w="1989976">
                  <a:moveTo>
                    <a:pt x="59412" y="0"/>
                  </a:moveTo>
                  <a:lnTo>
                    <a:pt x="1930564" y="0"/>
                  </a:lnTo>
                  <a:cubicBezTo>
                    <a:pt x="1946321" y="0"/>
                    <a:pt x="1961433" y="6259"/>
                    <a:pt x="1972575" y="17401"/>
                  </a:cubicBezTo>
                  <a:cubicBezTo>
                    <a:pt x="1983717" y="28543"/>
                    <a:pt x="1989976" y="43655"/>
                    <a:pt x="1989976" y="59412"/>
                  </a:cubicBezTo>
                  <a:lnTo>
                    <a:pt x="1989976" y="2904855"/>
                  </a:lnTo>
                  <a:cubicBezTo>
                    <a:pt x="1989976" y="2920612"/>
                    <a:pt x="1983717" y="2935723"/>
                    <a:pt x="1972575" y="2946865"/>
                  </a:cubicBezTo>
                  <a:cubicBezTo>
                    <a:pt x="1961433" y="2958007"/>
                    <a:pt x="1946321" y="2964267"/>
                    <a:pt x="1930564" y="2964267"/>
                  </a:cubicBezTo>
                  <a:lnTo>
                    <a:pt x="59412" y="2964267"/>
                  </a:lnTo>
                  <a:cubicBezTo>
                    <a:pt x="43655" y="2964267"/>
                    <a:pt x="28543" y="2958007"/>
                    <a:pt x="17401" y="2946865"/>
                  </a:cubicBezTo>
                  <a:cubicBezTo>
                    <a:pt x="6259" y="2935723"/>
                    <a:pt x="0" y="2920612"/>
                    <a:pt x="0" y="2904855"/>
                  </a:cubicBezTo>
                  <a:lnTo>
                    <a:pt x="0" y="59412"/>
                  </a:lnTo>
                  <a:cubicBezTo>
                    <a:pt x="0" y="43655"/>
                    <a:pt x="6259" y="28543"/>
                    <a:pt x="17401" y="17401"/>
                  </a:cubicBezTo>
                  <a:cubicBezTo>
                    <a:pt x="28543" y="6259"/>
                    <a:pt x="43655" y="0"/>
                    <a:pt x="59412" y="0"/>
                  </a:cubicBezTo>
                  <a:close/>
                </a:path>
              </a:pathLst>
            </a:custGeom>
            <a:solidFill>
              <a:srgbClr val="000000">
                <a:alpha val="0"/>
              </a:srgbClr>
            </a:solidFill>
            <a:ln w="38100" cap="rnd">
              <a:solidFill>
                <a:srgbClr val="397DC9"/>
              </a:solidFill>
              <a:prstDash val="solid"/>
              <a:round/>
            </a:ln>
          </p:spPr>
        </p:sp>
        <p:sp>
          <p:nvSpPr>
            <p:cNvPr name="TextBox 15" id="15"/>
            <p:cNvSpPr txBox="true"/>
            <p:nvPr/>
          </p:nvSpPr>
          <p:spPr>
            <a:xfrm>
              <a:off x="0" y="-66675"/>
              <a:ext cx="1989976" cy="3030942"/>
            </a:xfrm>
            <a:prstGeom prst="rect">
              <a:avLst/>
            </a:prstGeom>
          </p:spPr>
          <p:txBody>
            <a:bodyPr anchor="ctr" rtlCol="false" tIns="50800" lIns="50800" bIns="50800" rIns="50800"/>
            <a:lstStyle/>
            <a:p>
              <a:pPr>
                <a:lnSpc>
                  <a:spcPts val="4619"/>
                </a:lnSpc>
              </a:pPr>
            </a:p>
            <a:p>
              <a:pPr marL="820412" indent="-410206" lvl="1">
                <a:lnSpc>
                  <a:spcPts val="5319"/>
                </a:lnSpc>
                <a:buFont typeface="Arial"/>
                <a:buChar char="•"/>
              </a:pPr>
              <a:r>
                <a:rPr lang="en-US" sz="3799">
                  <a:solidFill>
                    <a:srgbClr val="000000"/>
                  </a:solidFill>
                  <a:latin typeface="Cabin"/>
                </a:rPr>
                <a:t>C</a:t>
              </a:r>
              <a:r>
                <a:rPr lang="en-US" sz="3799">
                  <a:solidFill>
                    <a:srgbClr val="000000"/>
                  </a:solidFill>
                  <a:latin typeface="Cabin"/>
                </a:rPr>
                <a:t>ải thiện hiệu suất của thuật toán tìm kiếm tuyến tính, giảm thời gian tìm kiếm và tăng cường khả năng xử lý của thuật toán trong nhiều tình huống khác nhau</a:t>
              </a:r>
            </a:p>
            <a:p>
              <a:pPr>
                <a:lnSpc>
                  <a:spcPts val="5319"/>
                </a:lnSpc>
              </a:pPr>
            </a:p>
            <a:p>
              <a:pPr marL="820412" indent="-410206" lvl="1">
                <a:lnSpc>
                  <a:spcPts val="5319"/>
                </a:lnSpc>
                <a:buFont typeface="Arial"/>
                <a:buChar char="•"/>
              </a:pPr>
              <a:r>
                <a:rPr lang="en-US" sz="3799">
                  <a:solidFill>
                    <a:srgbClr val="000000"/>
                  </a:solidFill>
                  <a:latin typeface="Cabin"/>
                </a:rPr>
                <a:t>G</a:t>
              </a:r>
              <a:r>
                <a:rPr lang="en-US" sz="3799">
                  <a:solidFill>
                    <a:srgbClr val="000000"/>
                  </a:solidFill>
                  <a:latin typeface="Cabin"/>
                </a:rPr>
                <a:t>iảm bớt tải cho bộ nhớ và tăng cường khả năng tìm kiếm các phần tử gần nhất trong các tập dữ liệu</a:t>
              </a:r>
            </a:p>
            <a:p>
              <a:pPr algn="l">
                <a:lnSpc>
                  <a:spcPts val="5599"/>
                </a:lnSpc>
                <a:spcBef>
                  <a:spcPct val="0"/>
                </a:spcBef>
              </a:pPr>
            </a:p>
            <a:p>
              <a:pPr algn="l">
                <a:lnSpc>
                  <a:spcPts val="2940"/>
                </a:lnSpc>
                <a:spcBef>
                  <a:spcPct val="0"/>
                </a:spcBef>
              </a:pPr>
            </a:p>
          </p:txBody>
        </p:sp>
      </p:grpSp>
    </p:spTree>
  </p:cSld>
  <p:clrMapOvr>
    <a:masterClrMapping/>
  </p:clrMapOvr>
  <p:transition spd="slow">
    <p:push dir="l"/>
  </p:transition>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1E6B8"/>
        </a:solidFill>
      </p:bgPr>
    </p:bg>
    <p:spTree>
      <p:nvGrpSpPr>
        <p:cNvPr id="1" name=""/>
        <p:cNvGrpSpPr/>
        <p:nvPr/>
      </p:nvGrpSpPr>
      <p:grpSpPr>
        <a:xfrm>
          <a:off x="0" y="0"/>
          <a:ext cx="0" cy="0"/>
          <a:chOff x="0" y="0"/>
          <a:chExt cx="0" cy="0"/>
        </a:xfrm>
      </p:grpSpPr>
      <p:grpSp>
        <p:nvGrpSpPr>
          <p:cNvPr name="Group 2" id="2"/>
          <p:cNvGrpSpPr/>
          <p:nvPr/>
        </p:nvGrpSpPr>
        <p:grpSpPr>
          <a:xfrm rot="0">
            <a:off x="342353" y="552030"/>
            <a:ext cx="17603294" cy="9719785"/>
            <a:chOff x="0" y="0"/>
            <a:chExt cx="4636259" cy="2559943"/>
          </a:xfrm>
        </p:grpSpPr>
        <p:sp>
          <p:nvSpPr>
            <p:cNvPr name="Freeform 3" id="3"/>
            <p:cNvSpPr/>
            <p:nvPr/>
          </p:nvSpPr>
          <p:spPr>
            <a:xfrm flipH="false" flipV="false" rot="0">
              <a:off x="0" y="0"/>
              <a:ext cx="4636258" cy="2559943"/>
            </a:xfrm>
            <a:custGeom>
              <a:avLst/>
              <a:gdLst/>
              <a:ahLst/>
              <a:cxnLst/>
              <a:rect r="r" b="b" t="t" l="l"/>
              <a:pathLst>
                <a:path h="2559943" w="4636258">
                  <a:moveTo>
                    <a:pt x="0" y="0"/>
                  </a:moveTo>
                  <a:lnTo>
                    <a:pt x="4636258" y="0"/>
                  </a:lnTo>
                  <a:lnTo>
                    <a:pt x="4636258" y="2559943"/>
                  </a:lnTo>
                  <a:lnTo>
                    <a:pt x="0" y="2559943"/>
                  </a:lnTo>
                  <a:close/>
                </a:path>
              </a:pathLst>
            </a:custGeom>
            <a:solidFill>
              <a:srgbClr val="2ABFC0"/>
            </a:solidFill>
          </p:spPr>
        </p:sp>
        <p:sp>
          <p:nvSpPr>
            <p:cNvPr name="TextBox 4" id="4"/>
            <p:cNvSpPr txBox="true"/>
            <p:nvPr/>
          </p:nvSpPr>
          <p:spPr>
            <a:xfrm>
              <a:off x="0" y="-47625"/>
              <a:ext cx="4636259" cy="2607568"/>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7416521">
            <a:off x="11778614" y="1780671"/>
            <a:ext cx="10308066" cy="2396625"/>
          </a:xfrm>
          <a:custGeom>
            <a:avLst/>
            <a:gdLst/>
            <a:ahLst/>
            <a:cxnLst/>
            <a:rect r="r" b="b" t="t" l="l"/>
            <a:pathLst>
              <a:path h="2396625" w="10308066">
                <a:moveTo>
                  <a:pt x="0" y="0"/>
                </a:moveTo>
                <a:lnTo>
                  <a:pt x="10308066" y="0"/>
                </a:lnTo>
                <a:lnTo>
                  <a:pt x="10308066" y="2396625"/>
                </a:lnTo>
                <a:lnTo>
                  <a:pt x="0" y="2396625"/>
                </a:lnTo>
                <a:lnTo>
                  <a:pt x="0" y="0"/>
                </a:lnTo>
                <a:close/>
              </a:path>
            </a:pathLst>
          </a:custGeom>
          <a:blipFill>
            <a:blip r:embed="rId2"/>
            <a:stretch>
              <a:fillRect l="0" t="0" r="0" b="0"/>
            </a:stretch>
          </a:blipFill>
        </p:spPr>
      </p:sp>
      <p:sp>
        <p:nvSpPr>
          <p:cNvPr name="Freeform 6" id="6"/>
          <p:cNvSpPr/>
          <p:nvPr/>
        </p:nvSpPr>
        <p:spPr>
          <a:xfrm flipH="false" flipV="false" rot="0">
            <a:off x="13962365" y="9734970"/>
            <a:ext cx="2296664" cy="536845"/>
          </a:xfrm>
          <a:custGeom>
            <a:avLst/>
            <a:gdLst/>
            <a:ahLst/>
            <a:cxnLst/>
            <a:rect r="r" b="b" t="t" l="l"/>
            <a:pathLst>
              <a:path h="536845" w="2296664">
                <a:moveTo>
                  <a:pt x="0" y="0"/>
                </a:moveTo>
                <a:lnTo>
                  <a:pt x="2296664" y="0"/>
                </a:lnTo>
                <a:lnTo>
                  <a:pt x="2296664" y="536845"/>
                </a:lnTo>
                <a:lnTo>
                  <a:pt x="0" y="536845"/>
                </a:lnTo>
                <a:lnTo>
                  <a:pt x="0" y="0"/>
                </a:lnTo>
                <a:close/>
              </a:path>
            </a:pathLst>
          </a:custGeom>
          <a:blipFill>
            <a:blip r:embed="rId3"/>
            <a:stretch>
              <a:fillRect l="0" t="0" r="0" b="0"/>
            </a:stretch>
          </a:blipFill>
        </p:spPr>
      </p:sp>
      <p:grpSp>
        <p:nvGrpSpPr>
          <p:cNvPr name="Group 7" id="7"/>
          <p:cNvGrpSpPr/>
          <p:nvPr/>
        </p:nvGrpSpPr>
        <p:grpSpPr>
          <a:xfrm rot="0">
            <a:off x="-4927031" y="392899"/>
            <a:ext cx="10538767" cy="10038048"/>
            <a:chOff x="0" y="0"/>
            <a:chExt cx="486608" cy="463489"/>
          </a:xfrm>
        </p:grpSpPr>
        <p:sp>
          <p:nvSpPr>
            <p:cNvPr name="Freeform 8" id="8"/>
            <p:cNvSpPr/>
            <p:nvPr/>
          </p:nvSpPr>
          <p:spPr>
            <a:xfrm flipH="false" flipV="false" rot="0">
              <a:off x="0" y="0"/>
              <a:ext cx="486608" cy="463489"/>
            </a:xfrm>
            <a:custGeom>
              <a:avLst/>
              <a:gdLst/>
              <a:ahLst/>
              <a:cxnLst/>
              <a:rect r="r" b="b" t="t" l="l"/>
              <a:pathLst>
                <a:path h="463489" w="486608">
                  <a:moveTo>
                    <a:pt x="212133" y="0"/>
                  </a:moveTo>
                  <a:lnTo>
                    <a:pt x="274475" y="0"/>
                  </a:lnTo>
                  <a:cubicBezTo>
                    <a:pt x="330737" y="0"/>
                    <a:pt x="384693" y="22350"/>
                    <a:pt x="424476" y="62132"/>
                  </a:cubicBezTo>
                  <a:cubicBezTo>
                    <a:pt x="464259" y="101915"/>
                    <a:pt x="486608" y="155872"/>
                    <a:pt x="486608" y="212133"/>
                  </a:cubicBezTo>
                  <a:lnTo>
                    <a:pt x="486608" y="251356"/>
                  </a:lnTo>
                  <a:cubicBezTo>
                    <a:pt x="486608" y="368513"/>
                    <a:pt x="391633" y="463489"/>
                    <a:pt x="274475" y="463489"/>
                  </a:cubicBezTo>
                  <a:lnTo>
                    <a:pt x="212133" y="463489"/>
                  </a:lnTo>
                  <a:cubicBezTo>
                    <a:pt x="94975" y="463489"/>
                    <a:pt x="0" y="368513"/>
                    <a:pt x="0" y="251356"/>
                  </a:cubicBezTo>
                  <a:lnTo>
                    <a:pt x="0" y="212133"/>
                  </a:lnTo>
                  <a:cubicBezTo>
                    <a:pt x="0" y="94975"/>
                    <a:pt x="94975" y="0"/>
                    <a:pt x="212133" y="0"/>
                  </a:cubicBezTo>
                  <a:close/>
                </a:path>
              </a:pathLst>
            </a:custGeom>
            <a:solidFill>
              <a:srgbClr val="F1E6B8"/>
            </a:solidFill>
          </p:spPr>
        </p:sp>
        <p:sp>
          <p:nvSpPr>
            <p:cNvPr name="TextBox 9" id="9"/>
            <p:cNvSpPr txBox="true"/>
            <p:nvPr/>
          </p:nvSpPr>
          <p:spPr>
            <a:xfrm>
              <a:off x="0" y="-47625"/>
              <a:ext cx="486608" cy="511114"/>
            </a:xfrm>
            <a:prstGeom prst="rect">
              <a:avLst/>
            </a:prstGeom>
          </p:spPr>
          <p:txBody>
            <a:bodyPr anchor="ctr" rtlCol="false" tIns="50800" lIns="50800" bIns="50800" rIns="50800"/>
            <a:lstStyle/>
            <a:p>
              <a:pPr algn="ctr">
                <a:lnSpc>
                  <a:spcPts val="3359"/>
                </a:lnSpc>
              </a:pPr>
            </a:p>
          </p:txBody>
        </p:sp>
      </p:grpSp>
      <p:sp>
        <p:nvSpPr>
          <p:cNvPr name="Freeform 10" id="10"/>
          <p:cNvSpPr/>
          <p:nvPr/>
        </p:nvSpPr>
        <p:spPr>
          <a:xfrm flipH="false" flipV="false" rot="-156524">
            <a:off x="-6760870" y="-1065036"/>
            <a:ext cx="12541368" cy="2915868"/>
          </a:xfrm>
          <a:custGeom>
            <a:avLst/>
            <a:gdLst/>
            <a:ahLst/>
            <a:cxnLst/>
            <a:rect r="r" b="b" t="t" l="l"/>
            <a:pathLst>
              <a:path h="2915868" w="12541368">
                <a:moveTo>
                  <a:pt x="0" y="0"/>
                </a:moveTo>
                <a:lnTo>
                  <a:pt x="12541368" y="0"/>
                </a:lnTo>
                <a:lnTo>
                  <a:pt x="12541368" y="2915869"/>
                </a:lnTo>
                <a:lnTo>
                  <a:pt x="0" y="2915869"/>
                </a:lnTo>
                <a:lnTo>
                  <a:pt x="0" y="0"/>
                </a:lnTo>
                <a:close/>
              </a:path>
            </a:pathLst>
          </a:custGeom>
          <a:blipFill>
            <a:blip r:embed="rId2"/>
            <a:stretch>
              <a:fillRect l="0" t="0" r="0" b="0"/>
            </a:stretch>
          </a:blipFill>
        </p:spPr>
      </p:sp>
      <p:pic>
        <p:nvPicPr>
          <p:cNvPr name="Picture 11" id="11">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0" r="0" b="0"/>
          <a:stretch>
            <a:fillRect/>
          </a:stretch>
        </p:blipFill>
        <p:spPr>
          <a:xfrm flipH="false" flipV="false" rot="0">
            <a:off x="5840358" y="4277860"/>
            <a:ext cx="11092289" cy="3401635"/>
          </a:xfrm>
          <a:prstGeom prst="rect">
            <a:avLst/>
          </a:prstGeom>
        </p:spPr>
      </p:pic>
      <p:sp>
        <p:nvSpPr>
          <p:cNvPr name="TextBox 12" id="12"/>
          <p:cNvSpPr txBox="true"/>
          <p:nvPr/>
        </p:nvSpPr>
        <p:spPr>
          <a:xfrm rot="0">
            <a:off x="1028700" y="2134735"/>
            <a:ext cx="3352880" cy="2143125"/>
          </a:xfrm>
          <a:prstGeom prst="rect">
            <a:avLst/>
          </a:prstGeom>
        </p:spPr>
        <p:txBody>
          <a:bodyPr anchor="t" rtlCol="false" tIns="0" lIns="0" bIns="0" rIns="0">
            <a:spAutoFit/>
          </a:bodyPr>
          <a:lstStyle/>
          <a:p>
            <a:pPr>
              <a:lnSpc>
                <a:spcPts val="5640"/>
              </a:lnSpc>
            </a:pPr>
            <a:r>
              <a:rPr lang="en-US" sz="4700">
                <a:solidFill>
                  <a:srgbClr val="07687F"/>
                </a:solidFill>
                <a:latin typeface="Alfa Slab One"/>
              </a:rPr>
              <a:t>Tìm kiếm nhị phân là gì ?</a:t>
            </a:r>
          </a:p>
        </p:txBody>
      </p:sp>
      <p:sp>
        <p:nvSpPr>
          <p:cNvPr name="TextBox 13" id="13"/>
          <p:cNvSpPr txBox="true"/>
          <p:nvPr/>
        </p:nvSpPr>
        <p:spPr>
          <a:xfrm rot="0">
            <a:off x="1028700" y="4201660"/>
            <a:ext cx="4063399" cy="5172001"/>
          </a:xfrm>
          <a:prstGeom prst="rect">
            <a:avLst/>
          </a:prstGeom>
        </p:spPr>
        <p:txBody>
          <a:bodyPr anchor="t" rtlCol="false" tIns="0" lIns="0" bIns="0" rIns="0">
            <a:spAutoFit/>
          </a:bodyPr>
          <a:lstStyle/>
          <a:p>
            <a:pPr algn="just">
              <a:lnSpc>
                <a:spcPts val="5459"/>
              </a:lnSpc>
            </a:pPr>
            <a:r>
              <a:rPr lang="en-US" sz="3900">
                <a:solidFill>
                  <a:srgbClr val="000000"/>
                </a:solidFill>
                <a:latin typeface="Cabin"/>
              </a:rPr>
              <a:t>Tìm kiếm nhị phân (Binary Search) là phương pháp tìm kiếm vị trí một phần tử x trên một mảng đã được sắp xếp</a:t>
            </a:r>
          </a:p>
          <a:p>
            <a:pPr>
              <a:lnSpc>
                <a:spcPts val="2948"/>
              </a:lnSpc>
            </a:pPr>
          </a:p>
        </p:txBody>
      </p:sp>
    </p:spTree>
  </p:cSld>
  <p:clrMapOvr>
    <a:masterClrMapping/>
  </p:clrMapOvr>
  <p:timing>
    <p:tnLst>
      <p:par>
        <p:cTn dur="indefinite" restart="never" nodeType="tmRoot">
          <p:childTnLst>
            <p:video>
              <p:cMediaNode vol="0">
                <p:cTn fill="hold" display="false">
                  <p:stCondLst>
                    <p:cond delay="indefinite"/>
                  </p:stCondLst>
                </p:cTn>
                <p:tgtEl>
                  <p:spTgt spid="11"/>
                </p:tgtEl>
              </p:cMediaNode>
            </p:video>
          </p:childTnLst>
        </p:cTn>
      </p:par>
    </p:tnLst>
  </p:timing>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1E6B8"/>
        </a:solidFill>
      </p:bgPr>
    </p:bg>
    <p:spTree>
      <p:nvGrpSpPr>
        <p:cNvPr id="1" name=""/>
        <p:cNvGrpSpPr/>
        <p:nvPr/>
      </p:nvGrpSpPr>
      <p:grpSpPr>
        <a:xfrm>
          <a:off x="0" y="0"/>
          <a:ext cx="0" cy="0"/>
          <a:chOff x="0" y="0"/>
          <a:chExt cx="0" cy="0"/>
        </a:xfrm>
      </p:grpSpPr>
      <p:grpSp>
        <p:nvGrpSpPr>
          <p:cNvPr name="Group 2" id="2"/>
          <p:cNvGrpSpPr/>
          <p:nvPr/>
        </p:nvGrpSpPr>
        <p:grpSpPr>
          <a:xfrm rot="0">
            <a:off x="342353" y="552030"/>
            <a:ext cx="17603294" cy="9719785"/>
            <a:chOff x="0" y="0"/>
            <a:chExt cx="4636259" cy="2559943"/>
          </a:xfrm>
        </p:grpSpPr>
        <p:sp>
          <p:nvSpPr>
            <p:cNvPr name="Freeform 3" id="3"/>
            <p:cNvSpPr/>
            <p:nvPr/>
          </p:nvSpPr>
          <p:spPr>
            <a:xfrm flipH="false" flipV="false" rot="0">
              <a:off x="0" y="0"/>
              <a:ext cx="4636258" cy="2559943"/>
            </a:xfrm>
            <a:custGeom>
              <a:avLst/>
              <a:gdLst/>
              <a:ahLst/>
              <a:cxnLst/>
              <a:rect r="r" b="b" t="t" l="l"/>
              <a:pathLst>
                <a:path h="2559943" w="4636258">
                  <a:moveTo>
                    <a:pt x="0" y="0"/>
                  </a:moveTo>
                  <a:lnTo>
                    <a:pt x="4636258" y="0"/>
                  </a:lnTo>
                  <a:lnTo>
                    <a:pt x="4636258" y="2559943"/>
                  </a:lnTo>
                  <a:lnTo>
                    <a:pt x="0" y="2559943"/>
                  </a:lnTo>
                  <a:close/>
                </a:path>
              </a:pathLst>
            </a:custGeom>
            <a:solidFill>
              <a:srgbClr val="2ABFC0"/>
            </a:solidFill>
          </p:spPr>
        </p:sp>
        <p:sp>
          <p:nvSpPr>
            <p:cNvPr name="TextBox 4" id="4"/>
            <p:cNvSpPr txBox="true"/>
            <p:nvPr/>
          </p:nvSpPr>
          <p:spPr>
            <a:xfrm>
              <a:off x="0" y="-47625"/>
              <a:ext cx="4636259" cy="2607568"/>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13962365" y="9734970"/>
            <a:ext cx="2296664" cy="536845"/>
          </a:xfrm>
          <a:custGeom>
            <a:avLst/>
            <a:gdLst/>
            <a:ahLst/>
            <a:cxnLst/>
            <a:rect r="r" b="b" t="t" l="l"/>
            <a:pathLst>
              <a:path h="536845" w="2296664">
                <a:moveTo>
                  <a:pt x="0" y="0"/>
                </a:moveTo>
                <a:lnTo>
                  <a:pt x="2296664" y="0"/>
                </a:lnTo>
                <a:lnTo>
                  <a:pt x="2296664" y="536845"/>
                </a:lnTo>
                <a:lnTo>
                  <a:pt x="0" y="536845"/>
                </a:lnTo>
                <a:lnTo>
                  <a:pt x="0" y="0"/>
                </a:lnTo>
                <a:close/>
              </a:path>
            </a:pathLst>
          </a:custGeom>
          <a:blipFill>
            <a:blip r:embed="rId2"/>
            <a:stretch>
              <a:fillRect l="0" t="0" r="0" b="0"/>
            </a:stretch>
          </a:blipFill>
        </p:spPr>
      </p:sp>
      <p:grpSp>
        <p:nvGrpSpPr>
          <p:cNvPr name="Group 6" id="6"/>
          <p:cNvGrpSpPr/>
          <p:nvPr/>
        </p:nvGrpSpPr>
        <p:grpSpPr>
          <a:xfrm rot="0">
            <a:off x="12285925" y="552030"/>
            <a:ext cx="10538767" cy="10038048"/>
            <a:chOff x="0" y="0"/>
            <a:chExt cx="486608" cy="463489"/>
          </a:xfrm>
        </p:grpSpPr>
        <p:sp>
          <p:nvSpPr>
            <p:cNvPr name="Freeform 7" id="7"/>
            <p:cNvSpPr/>
            <p:nvPr/>
          </p:nvSpPr>
          <p:spPr>
            <a:xfrm flipH="false" flipV="false" rot="0">
              <a:off x="0" y="0"/>
              <a:ext cx="486608" cy="463489"/>
            </a:xfrm>
            <a:custGeom>
              <a:avLst/>
              <a:gdLst/>
              <a:ahLst/>
              <a:cxnLst/>
              <a:rect r="r" b="b" t="t" l="l"/>
              <a:pathLst>
                <a:path h="463489" w="486608">
                  <a:moveTo>
                    <a:pt x="212133" y="0"/>
                  </a:moveTo>
                  <a:lnTo>
                    <a:pt x="274475" y="0"/>
                  </a:lnTo>
                  <a:cubicBezTo>
                    <a:pt x="330737" y="0"/>
                    <a:pt x="384693" y="22350"/>
                    <a:pt x="424476" y="62132"/>
                  </a:cubicBezTo>
                  <a:cubicBezTo>
                    <a:pt x="464259" y="101915"/>
                    <a:pt x="486608" y="155872"/>
                    <a:pt x="486608" y="212133"/>
                  </a:cubicBezTo>
                  <a:lnTo>
                    <a:pt x="486608" y="251356"/>
                  </a:lnTo>
                  <a:cubicBezTo>
                    <a:pt x="486608" y="368513"/>
                    <a:pt x="391633" y="463489"/>
                    <a:pt x="274475" y="463489"/>
                  </a:cubicBezTo>
                  <a:lnTo>
                    <a:pt x="212133" y="463489"/>
                  </a:lnTo>
                  <a:cubicBezTo>
                    <a:pt x="94975" y="463489"/>
                    <a:pt x="0" y="368513"/>
                    <a:pt x="0" y="251356"/>
                  </a:cubicBezTo>
                  <a:lnTo>
                    <a:pt x="0" y="212133"/>
                  </a:lnTo>
                  <a:cubicBezTo>
                    <a:pt x="0" y="94975"/>
                    <a:pt x="94975" y="0"/>
                    <a:pt x="212133" y="0"/>
                  </a:cubicBezTo>
                  <a:close/>
                </a:path>
              </a:pathLst>
            </a:custGeom>
            <a:solidFill>
              <a:srgbClr val="F1E6B8"/>
            </a:solidFill>
          </p:spPr>
        </p:sp>
        <p:sp>
          <p:nvSpPr>
            <p:cNvPr name="TextBox 8" id="8"/>
            <p:cNvSpPr txBox="true"/>
            <p:nvPr/>
          </p:nvSpPr>
          <p:spPr>
            <a:xfrm>
              <a:off x="0" y="-47625"/>
              <a:ext cx="486608" cy="511114"/>
            </a:xfrm>
            <a:prstGeom prst="rect">
              <a:avLst/>
            </a:prstGeom>
          </p:spPr>
          <p:txBody>
            <a:bodyPr anchor="ctr" rtlCol="false" tIns="50800" lIns="50800" bIns="50800" rIns="50800"/>
            <a:lstStyle/>
            <a:p>
              <a:pPr algn="ctr">
                <a:lnSpc>
                  <a:spcPts val="3359"/>
                </a:lnSpc>
              </a:pPr>
            </a:p>
          </p:txBody>
        </p:sp>
      </p:grpSp>
      <p:sp>
        <p:nvSpPr>
          <p:cNvPr name="Freeform 9" id="9"/>
          <p:cNvSpPr/>
          <p:nvPr/>
        </p:nvSpPr>
        <p:spPr>
          <a:xfrm flipH="false" flipV="false" rot="-7416521">
            <a:off x="11778614" y="1780671"/>
            <a:ext cx="10308066" cy="2396625"/>
          </a:xfrm>
          <a:custGeom>
            <a:avLst/>
            <a:gdLst/>
            <a:ahLst/>
            <a:cxnLst/>
            <a:rect r="r" b="b" t="t" l="l"/>
            <a:pathLst>
              <a:path h="2396625" w="10308066">
                <a:moveTo>
                  <a:pt x="0" y="0"/>
                </a:moveTo>
                <a:lnTo>
                  <a:pt x="10308066" y="0"/>
                </a:lnTo>
                <a:lnTo>
                  <a:pt x="10308066" y="2396625"/>
                </a:lnTo>
                <a:lnTo>
                  <a:pt x="0" y="2396625"/>
                </a:lnTo>
                <a:lnTo>
                  <a:pt x="0" y="0"/>
                </a:lnTo>
                <a:close/>
              </a:path>
            </a:pathLst>
          </a:custGeom>
          <a:blipFill>
            <a:blip r:embed="rId3"/>
            <a:stretch>
              <a:fillRect l="0" t="0" r="0" b="0"/>
            </a:stretch>
          </a:blipFill>
        </p:spPr>
      </p:sp>
      <p:sp>
        <p:nvSpPr>
          <p:cNvPr name="Freeform 10" id="10"/>
          <p:cNvSpPr/>
          <p:nvPr/>
        </p:nvSpPr>
        <p:spPr>
          <a:xfrm flipH="false" flipV="false" rot="-156524">
            <a:off x="-6760870" y="-1065036"/>
            <a:ext cx="12541368" cy="2915868"/>
          </a:xfrm>
          <a:custGeom>
            <a:avLst/>
            <a:gdLst/>
            <a:ahLst/>
            <a:cxnLst/>
            <a:rect r="r" b="b" t="t" l="l"/>
            <a:pathLst>
              <a:path h="2915868" w="12541368">
                <a:moveTo>
                  <a:pt x="0" y="0"/>
                </a:moveTo>
                <a:lnTo>
                  <a:pt x="12541368" y="0"/>
                </a:lnTo>
                <a:lnTo>
                  <a:pt x="12541368" y="2915869"/>
                </a:lnTo>
                <a:lnTo>
                  <a:pt x="0" y="2915869"/>
                </a:lnTo>
                <a:lnTo>
                  <a:pt x="0" y="0"/>
                </a:lnTo>
                <a:close/>
              </a:path>
            </a:pathLst>
          </a:custGeom>
          <a:blipFill>
            <a:blip r:embed="rId3"/>
            <a:stretch>
              <a:fillRect l="0" t="0" r="0" b="0"/>
            </a:stretch>
          </a:blipFill>
        </p:spPr>
      </p:sp>
      <p:sp>
        <p:nvSpPr>
          <p:cNvPr name="Freeform 11" id="11"/>
          <p:cNvSpPr/>
          <p:nvPr/>
        </p:nvSpPr>
        <p:spPr>
          <a:xfrm flipH="false" flipV="false" rot="0">
            <a:off x="792885" y="3257860"/>
            <a:ext cx="11796806" cy="6000440"/>
          </a:xfrm>
          <a:custGeom>
            <a:avLst/>
            <a:gdLst/>
            <a:ahLst/>
            <a:cxnLst/>
            <a:rect r="r" b="b" t="t" l="l"/>
            <a:pathLst>
              <a:path h="6000440" w="11796806">
                <a:moveTo>
                  <a:pt x="0" y="0"/>
                </a:moveTo>
                <a:lnTo>
                  <a:pt x="11796806" y="0"/>
                </a:lnTo>
                <a:lnTo>
                  <a:pt x="11796806" y="6000440"/>
                </a:lnTo>
                <a:lnTo>
                  <a:pt x="0" y="6000440"/>
                </a:lnTo>
                <a:lnTo>
                  <a:pt x="0" y="0"/>
                </a:lnTo>
                <a:close/>
              </a:path>
            </a:pathLst>
          </a:custGeom>
          <a:blipFill>
            <a:blip r:embed="rId4"/>
            <a:stretch>
              <a:fillRect l="0" t="0" r="0" b="-912"/>
            </a:stretch>
          </a:blipFill>
        </p:spPr>
      </p:sp>
      <p:sp>
        <p:nvSpPr>
          <p:cNvPr name="TextBox 12" id="12"/>
          <p:cNvSpPr txBox="true"/>
          <p:nvPr/>
        </p:nvSpPr>
        <p:spPr>
          <a:xfrm rot="0">
            <a:off x="2355071" y="1420360"/>
            <a:ext cx="7614904" cy="1428750"/>
          </a:xfrm>
          <a:prstGeom prst="rect">
            <a:avLst/>
          </a:prstGeom>
        </p:spPr>
        <p:txBody>
          <a:bodyPr anchor="t" rtlCol="false" tIns="0" lIns="0" bIns="0" rIns="0">
            <a:spAutoFit/>
          </a:bodyPr>
          <a:lstStyle/>
          <a:p>
            <a:pPr algn="ctr">
              <a:lnSpc>
                <a:spcPts val="5640"/>
              </a:lnSpc>
            </a:pPr>
            <a:r>
              <a:rPr lang="en-US" sz="4700">
                <a:solidFill>
                  <a:srgbClr val="07687F"/>
                </a:solidFill>
                <a:latin typeface="Alfa Slab One"/>
              </a:rPr>
              <a:t>Thuật toán tìm kiếm nhị phân </a:t>
            </a:r>
          </a:p>
        </p:txBody>
      </p:sp>
      <p:sp>
        <p:nvSpPr>
          <p:cNvPr name="TextBox 13" id="13"/>
          <p:cNvSpPr txBox="true"/>
          <p:nvPr/>
        </p:nvSpPr>
        <p:spPr>
          <a:xfrm rot="0">
            <a:off x="12548303" y="1994300"/>
            <a:ext cx="5397344" cy="8277515"/>
          </a:xfrm>
          <a:prstGeom prst="rect">
            <a:avLst/>
          </a:prstGeom>
        </p:spPr>
        <p:txBody>
          <a:bodyPr anchor="t" rtlCol="false" tIns="0" lIns="0" bIns="0" rIns="0">
            <a:spAutoFit/>
          </a:bodyPr>
          <a:lstStyle/>
          <a:p>
            <a:pPr algn="l">
              <a:lnSpc>
                <a:spcPts val="5447"/>
              </a:lnSpc>
              <a:spcBef>
                <a:spcPct val="0"/>
              </a:spcBef>
            </a:pPr>
            <a:r>
              <a:rPr lang="en-US" sz="3891" strike="noStrike" u="none">
                <a:solidFill>
                  <a:srgbClr val="000000"/>
                </a:solidFill>
                <a:latin typeface="Cabin"/>
              </a:rPr>
              <a:t>Trong đó:</a:t>
            </a:r>
          </a:p>
          <a:p>
            <a:pPr algn="l" marL="840115" indent="-420058" lvl="1">
              <a:lnSpc>
                <a:spcPts val="5447"/>
              </a:lnSpc>
              <a:spcBef>
                <a:spcPct val="0"/>
              </a:spcBef>
              <a:buFont typeface="Arial"/>
              <a:buChar char="•"/>
            </a:pPr>
            <a:r>
              <a:rPr lang="en-US" sz="3891" strike="noStrike" u="none">
                <a:solidFill>
                  <a:srgbClr val="000000"/>
                </a:solidFill>
                <a:latin typeface="Cabin Bold"/>
              </a:rPr>
              <a:t>arr[ ]</a:t>
            </a:r>
            <a:r>
              <a:rPr lang="en-US" sz="3891" strike="noStrike" u="none">
                <a:solidFill>
                  <a:srgbClr val="000000"/>
                </a:solidFill>
                <a:latin typeface="Cabin"/>
              </a:rPr>
              <a:t> là mảng bao gồm tất cả các phần tử đã được sắp xếp</a:t>
            </a:r>
          </a:p>
          <a:p>
            <a:pPr algn="l" marL="840115" indent="-420058" lvl="1">
              <a:lnSpc>
                <a:spcPts val="5447"/>
              </a:lnSpc>
              <a:spcBef>
                <a:spcPct val="0"/>
              </a:spcBef>
              <a:buFont typeface="Arial"/>
              <a:buChar char="•"/>
            </a:pPr>
            <a:r>
              <a:rPr lang="en-US" sz="3891" strike="noStrike" u="none">
                <a:solidFill>
                  <a:srgbClr val="000000"/>
                </a:solidFill>
                <a:latin typeface="Cabin Bold"/>
              </a:rPr>
              <a:t>n </a:t>
            </a:r>
            <a:r>
              <a:rPr lang="en-US" sz="3891" strike="noStrike" u="none">
                <a:solidFill>
                  <a:srgbClr val="000000"/>
                </a:solidFill>
                <a:latin typeface="Cabin"/>
              </a:rPr>
              <a:t>là số lượng phần tử của mảng</a:t>
            </a:r>
          </a:p>
          <a:p>
            <a:pPr algn="l" marL="840115" indent="-420058" lvl="1">
              <a:lnSpc>
                <a:spcPts val="5447"/>
              </a:lnSpc>
              <a:spcBef>
                <a:spcPct val="0"/>
              </a:spcBef>
              <a:buFont typeface="Arial"/>
              <a:buChar char="•"/>
            </a:pPr>
            <a:r>
              <a:rPr lang="en-US" sz="3891" strike="noStrike" u="none">
                <a:solidFill>
                  <a:srgbClr val="000000"/>
                </a:solidFill>
                <a:latin typeface="Cabin Bold"/>
              </a:rPr>
              <a:t>left</a:t>
            </a:r>
            <a:r>
              <a:rPr lang="en-US" sz="3891" strike="noStrike" u="none">
                <a:solidFill>
                  <a:srgbClr val="000000"/>
                </a:solidFill>
                <a:latin typeface="Cabin"/>
              </a:rPr>
              <a:t> là phần tử đầu đoạn</a:t>
            </a:r>
          </a:p>
          <a:p>
            <a:pPr algn="l" marL="840115" indent="-420058" lvl="1">
              <a:lnSpc>
                <a:spcPts val="5447"/>
              </a:lnSpc>
              <a:spcBef>
                <a:spcPct val="0"/>
              </a:spcBef>
              <a:buFont typeface="Arial"/>
              <a:buChar char="•"/>
            </a:pPr>
            <a:r>
              <a:rPr lang="en-US" sz="3891" strike="noStrike" u="none">
                <a:solidFill>
                  <a:srgbClr val="000000"/>
                </a:solidFill>
                <a:latin typeface="Cabin Bold"/>
              </a:rPr>
              <a:t>right</a:t>
            </a:r>
            <a:r>
              <a:rPr lang="en-US" sz="3891" strike="noStrike" u="none">
                <a:solidFill>
                  <a:srgbClr val="000000"/>
                </a:solidFill>
                <a:latin typeface="Cabin"/>
              </a:rPr>
              <a:t> là phần tử cuối đoạn</a:t>
            </a:r>
          </a:p>
          <a:p>
            <a:pPr algn="l" marL="840115" indent="-420058" lvl="1">
              <a:lnSpc>
                <a:spcPts val="5447"/>
              </a:lnSpc>
              <a:spcBef>
                <a:spcPct val="0"/>
              </a:spcBef>
              <a:buFont typeface="Arial"/>
              <a:buChar char="•"/>
            </a:pPr>
            <a:r>
              <a:rPr lang="en-US" sz="3891" strike="noStrike" u="none">
                <a:solidFill>
                  <a:srgbClr val="000000"/>
                </a:solidFill>
                <a:latin typeface="Cabin Bold"/>
              </a:rPr>
              <a:t>x</a:t>
            </a:r>
            <a:r>
              <a:rPr lang="en-US" sz="3891" strike="noStrike" u="none">
                <a:solidFill>
                  <a:srgbClr val="000000"/>
                </a:solidFill>
                <a:latin typeface="Cabin"/>
              </a:rPr>
              <a:t> là giá trị cần tìm</a:t>
            </a:r>
          </a:p>
          <a:p>
            <a:pPr algn="l">
              <a:lnSpc>
                <a:spcPts val="6070"/>
              </a:lnSpc>
              <a:spcBef>
                <a:spcPct val="0"/>
              </a:spcBef>
            </a:pPr>
          </a:p>
        </p:txBody>
      </p:sp>
    </p:spTree>
  </p:cSld>
  <p:clrMapOvr>
    <a:masterClrMapping/>
  </p:clrMapOvr>
  <p:transition spd="slow">
    <p:fade/>
  </p:transition>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1E6B8"/>
        </a:solidFill>
      </p:bgPr>
    </p:bg>
    <p:spTree>
      <p:nvGrpSpPr>
        <p:cNvPr id="1" name=""/>
        <p:cNvGrpSpPr/>
        <p:nvPr/>
      </p:nvGrpSpPr>
      <p:grpSpPr>
        <a:xfrm>
          <a:off x="0" y="0"/>
          <a:ext cx="0" cy="0"/>
          <a:chOff x="0" y="0"/>
          <a:chExt cx="0" cy="0"/>
        </a:xfrm>
      </p:grpSpPr>
      <p:grpSp>
        <p:nvGrpSpPr>
          <p:cNvPr name="Group 2" id="2"/>
          <p:cNvGrpSpPr/>
          <p:nvPr/>
        </p:nvGrpSpPr>
        <p:grpSpPr>
          <a:xfrm rot="0">
            <a:off x="342353" y="283608"/>
            <a:ext cx="17603294" cy="9719785"/>
            <a:chOff x="0" y="0"/>
            <a:chExt cx="4636259" cy="2559943"/>
          </a:xfrm>
        </p:grpSpPr>
        <p:sp>
          <p:nvSpPr>
            <p:cNvPr name="Freeform 3" id="3"/>
            <p:cNvSpPr/>
            <p:nvPr/>
          </p:nvSpPr>
          <p:spPr>
            <a:xfrm flipH="false" flipV="false" rot="0">
              <a:off x="0" y="0"/>
              <a:ext cx="4636258" cy="2559943"/>
            </a:xfrm>
            <a:custGeom>
              <a:avLst/>
              <a:gdLst/>
              <a:ahLst/>
              <a:cxnLst/>
              <a:rect r="r" b="b" t="t" l="l"/>
              <a:pathLst>
                <a:path h="2559943" w="4636258">
                  <a:moveTo>
                    <a:pt x="0" y="0"/>
                  </a:moveTo>
                  <a:lnTo>
                    <a:pt x="4636258" y="0"/>
                  </a:lnTo>
                  <a:lnTo>
                    <a:pt x="4636258" y="2559943"/>
                  </a:lnTo>
                  <a:lnTo>
                    <a:pt x="0" y="2559943"/>
                  </a:lnTo>
                  <a:close/>
                </a:path>
              </a:pathLst>
            </a:custGeom>
            <a:solidFill>
              <a:srgbClr val="2ABFC0"/>
            </a:solidFill>
          </p:spPr>
        </p:sp>
        <p:sp>
          <p:nvSpPr>
            <p:cNvPr name="TextBox 4" id="4"/>
            <p:cNvSpPr txBox="true"/>
            <p:nvPr/>
          </p:nvSpPr>
          <p:spPr>
            <a:xfrm>
              <a:off x="0" y="-47625"/>
              <a:ext cx="4636259" cy="2607568"/>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5210765">
            <a:off x="-5928331" y="1173232"/>
            <a:ext cx="12541368" cy="2915868"/>
          </a:xfrm>
          <a:custGeom>
            <a:avLst/>
            <a:gdLst/>
            <a:ahLst/>
            <a:cxnLst/>
            <a:rect r="r" b="b" t="t" l="l"/>
            <a:pathLst>
              <a:path h="2915868" w="12541368">
                <a:moveTo>
                  <a:pt x="0" y="0"/>
                </a:moveTo>
                <a:lnTo>
                  <a:pt x="12541368" y="0"/>
                </a:lnTo>
                <a:lnTo>
                  <a:pt x="12541368" y="2915868"/>
                </a:lnTo>
                <a:lnTo>
                  <a:pt x="0" y="2915868"/>
                </a:lnTo>
                <a:lnTo>
                  <a:pt x="0" y="0"/>
                </a:lnTo>
                <a:close/>
              </a:path>
            </a:pathLst>
          </a:custGeom>
          <a:blipFill>
            <a:blip r:embed="rId2"/>
            <a:stretch>
              <a:fillRect l="0" t="0" r="0" b="0"/>
            </a:stretch>
          </a:blipFill>
        </p:spPr>
      </p:sp>
      <p:sp>
        <p:nvSpPr>
          <p:cNvPr name="Freeform 6" id="6"/>
          <p:cNvSpPr/>
          <p:nvPr/>
        </p:nvSpPr>
        <p:spPr>
          <a:xfrm flipH="false" flipV="false" rot="-7416521">
            <a:off x="11778614" y="1780671"/>
            <a:ext cx="10308066" cy="2396625"/>
          </a:xfrm>
          <a:custGeom>
            <a:avLst/>
            <a:gdLst/>
            <a:ahLst/>
            <a:cxnLst/>
            <a:rect r="r" b="b" t="t" l="l"/>
            <a:pathLst>
              <a:path h="2396625" w="10308066">
                <a:moveTo>
                  <a:pt x="0" y="0"/>
                </a:moveTo>
                <a:lnTo>
                  <a:pt x="10308066" y="0"/>
                </a:lnTo>
                <a:lnTo>
                  <a:pt x="10308066" y="2396625"/>
                </a:lnTo>
                <a:lnTo>
                  <a:pt x="0" y="2396625"/>
                </a:lnTo>
                <a:lnTo>
                  <a:pt x="0" y="0"/>
                </a:lnTo>
                <a:close/>
              </a:path>
            </a:pathLst>
          </a:custGeom>
          <a:blipFill>
            <a:blip r:embed="rId2"/>
            <a:stretch>
              <a:fillRect l="0" t="0" r="0" b="0"/>
            </a:stretch>
          </a:blipFill>
        </p:spPr>
      </p:sp>
      <p:grpSp>
        <p:nvGrpSpPr>
          <p:cNvPr name="Group 7" id="7"/>
          <p:cNvGrpSpPr/>
          <p:nvPr/>
        </p:nvGrpSpPr>
        <p:grpSpPr>
          <a:xfrm rot="0">
            <a:off x="4965949" y="649392"/>
            <a:ext cx="8679380" cy="1371600"/>
            <a:chOff x="0" y="0"/>
            <a:chExt cx="2285927" cy="361244"/>
          </a:xfrm>
        </p:grpSpPr>
        <p:sp>
          <p:nvSpPr>
            <p:cNvPr name="Freeform 8" id="8"/>
            <p:cNvSpPr/>
            <p:nvPr/>
          </p:nvSpPr>
          <p:spPr>
            <a:xfrm flipH="false" flipV="false" rot="0">
              <a:off x="0" y="0"/>
              <a:ext cx="2285927" cy="361244"/>
            </a:xfrm>
            <a:custGeom>
              <a:avLst/>
              <a:gdLst/>
              <a:ahLst/>
              <a:cxnLst/>
              <a:rect r="r" b="b" t="t" l="l"/>
              <a:pathLst>
                <a:path h="361244" w="2285927">
                  <a:moveTo>
                    <a:pt x="45491" y="0"/>
                  </a:moveTo>
                  <a:lnTo>
                    <a:pt x="2240436" y="0"/>
                  </a:lnTo>
                  <a:cubicBezTo>
                    <a:pt x="2252501" y="0"/>
                    <a:pt x="2264072" y="4793"/>
                    <a:pt x="2272603" y="13324"/>
                  </a:cubicBezTo>
                  <a:cubicBezTo>
                    <a:pt x="2281134" y="21855"/>
                    <a:pt x="2285927" y="33426"/>
                    <a:pt x="2285927" y="45491"/>
                  </a:cubicBezTo>
                  <a:lnTo>
                    <a:pt x="2285927" y="315753"/>
                  </a:lnTo>
                  <a:cubicBezTo>
                    <a:pt x="2285927" y="340877"/>
                    <a:pt x="2265560" y="361244"/>
                    <a:pt x="2240436" y="361244"/>
                  </a:cubicBezTo>
                  <a:lnTo>
                    <a:pt x="45491" y="361244"/>
                  </a:lnTo>
                  <a:cubicBezTo>
                    <a:pt x="20367" y="361244"/>
                    <a:pt x="0" y="340877"/>
                    <a:pt x="0" y="315753"/>
                  </a:cubicBezTo>
                  <a:lnTo>
                    <a:pt x="0" y="45491"/>
                  </a:lnTo>
                  <a:cubicBezTo>
                    <a:pt x="0" y="20367"/>
                    <a:pt x="20367" y="0"/>
                    <a:pt x="45491" y="0"/>
                  </a:cubicBezTo>
                  <a:close/>
                </a:path>
              </a:pathLst>
            </a:custGeom>
            <a:solidFill>
              <a:srgbClr val="F1E6B8"/>
            </a:solidFill>
          </p:spPr>
        </p:sp>
        <p:sp>
          <p:nvSpPr>
            <p:cNvPr name="TextBox 9" id="9"/>
            <p:cNvSpPr txBox="true"/>
            <p:nvPr/>
          </p:nvSpPr>
          <p:spPr>
            <a:xfrm>
              <a:off x="0" y="-47625"/>
              <a:ext cx="2285927" cy="408869"/>
            </a:xfrm>
            <a:prstGeom prst="rect">
              <a:avLst/>
            </a:prstGeom>
          </p:spPr>
          <p:txBody>
            <a:bodyPr anchor="ctr" rtlCol="false" tIns="50800" lIns="50800" bIns="50800" rIns="50800"/>
            <a:lstStyle/>
            <a:p>
              <a:pPr algn="ctr">
                <a:lnSpc>
                  <a:spcPts val="3359"/>
                </a:lnSpc>
              </a:pPr>
            </a:p>
          </p:txBody>
        </p:sp>
      </p:grpSp>
      <p:sp>
        <p:nvSpPr>
          <p:cNvPr name="Freeform 10" id="10"/>
          <p:cNvSpPr/>
          <p:nvPr/>
        </p:nvSpPr>
        <p:spPr>
          <a:xfrm flipH="false" flipV="false" rot="0">
            <a:off x="13801271" y="9467865"/>
            <a:ext cx="2296664" cy="536845"/>
          </a:xfrm>
          <a:custGeom>
            <a:avLst/>
            <a:gdLst/>
            <a:ahLst/>
            <a:cxnLst/>
            <a:rect r="r" b="b" t="t" l="l"/>
            <a:pathLst>
              <a:path h="536845" w="2296664">
                <a:moveTo>
                  <a:pt x="0" y="0"/>
                </a:moveTo>
                <a:lnTo>
                  <a:pt x="2296664" y="0"/>
                </a:lnTo>
                <a:lnTo>
                  <a:pt x="2296664" y="536846"/>
                </a:lnTo>
                <a:lnTo>
                  <a:pt x="0" y="536846"/>
                </a:lnTo>
                <a:lnTo>
                  <a:pt x="0" y="0"/>
                </a:lnTo>
                <a:close/>
              </a:path>
            </a:pathLst>
          </a:custGeom>
          <a:blipFill>
            <a:blip r:embed="rId3"/>
            <a:stretch>
              <a:fillRect l="0" t="0" r="0" b="0"/>
            </a:stretch>
          </a:blipFill>
        </p:spPr>
      </p:sp>
      <p:sp>
        <p:nvSpPr>
          <p:cNvPr name="Freeform 11" id="11"/>
          <p:cNvSpPr/>
          <p:nvPr/>
        </p:nvSpPr>
        <p:spPr>
          <a:xfrm flipH="false" flipV="false" rot="0">
            <a:off x="3570894" y="2293269"/>
            <a:ext cx="11882510" cy="6965031"/>
          </a:xfrm>
          <a:custGeom>
            <a:avLst/>
            <a:gdLst/>
            <a:ahLst/>
            <a:cxnLst/>
            <a:rect r="r" b="b" t="t" l="l"/>
            <a:pathLst>
              <a:path h="6965031" w="11882510">
                <a:moveTo>
                  <a:pt x="0" y="0"/>
                </a:moveTo>
                <a:lnTo>
                  <a:pt x="11882511" y="0"/>
                </a:lnTo>
                <a:lnTo>
                  <a:pt x="11882511" y="6965031"/>
                </a:lnTo>
                <a:lnTo>
                  <a:pt x="0" y="6965031"/>
                </a:lnTo>
                <a:lnTo>
                  <a:pt x="0" y="0"/>
                </a:lnTo>
                <a:close/>
              </a:path>
            </a:pathLst>
          </a:custGeom>
          <a:blipFill>
            <a:blip r:embed="rId4"/>
            <a:stretch>
              <a:fillRect l="0" t="0" r="0" b="0"/>
            </a:stretch>
          </a:blipFill>
        </p:spPr>
      </p:sp>
      <p:sp>
        <p:nvSpPr>
          <p:cNvPr name="TextBox 12" id="12"/>
          <p:cNvSpPr txBox="true"/>
          <p:nvPr/>
        </p:nvSpPr>
        <p:spPr>
          <a:xfrm rot="0">
            <a:off x="5183470" y="754167"/>
            <a:ext cx="7729031" cy="1152525"/>
          </a:xfrm>
          <a:prstGeom prst="rect">
            <a:avLst/>
          </a:prstGeom>
        </p:spPr>
        <p:txBody>
          <a:bodyPr anchor="t" rtlCol="false" tIns="0" lIns="0" bIns="0" rIns="0">
            <a:spAutoFit/>
          </a:bodyPr>
          <a:lstStyle/>
          <a:p>
            <a:pPr algn="ctr">
              <a:lnSpc>
                <a:spcPts val="9000"/>
              </a:lnSpc>
            </a:pPr>
            <a:r>
              <a:rPr lang="en-US" sz="7500">
                <a:solidFill>
                  <a:srgbClr val="07687F"/>
                </a:solidFill>
                <a:latin typeface="Alfa Slab One"/>
              </a:rPr>
              <a:t>Ví dụ</a:t>
            </a:r>
          </a:p>
        </p:txBody>
      </p:sp>
    </p:spTree>
  </p:cSld>
  <p:clrMapOvr>
    <a:masterClrMapping/>
  </p:clrMapOvr>
  <p:transition spd="slow">
    <p:fade/>
  </p:transition>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1E6B8"/>
        </a:solidFill>
      </p:bgPr>
    </p:bg>
    <p:spTree>
      <p:nvGrpSpPr>
        <p:cNvPr id="1" name=""/>
        <p:cNvGrpSpPr/>
        <p:nvPr/>
      </p:nvGrpSpPr>
      <p:grpSpPr>
        <a:xfrm>
          <a:off x="0" y="0"/>
          <a:ext cx="0" cy="0"/>
          <a:chOff x="0" y="0"/>
          <a:chExt cx="0" cy="0"/>
        </a:xfrm>
      </p:grpSpPr>
      <p:grpSp>
        <p:nvGrpSpPr>
          <p:cNvPr name="Group 2" id="2"/>
          <p:cNvGrpSpPr/>
          <p:nvPr/>
        </p:nvGrpSpPr>
        <p:grpSpPr>
          <a:xfrm rot="0">
            <a:off x="342353" y="283608"/>
            <a:ext cx="17603294" cy="9719785"/>
            <a:chOff x="0" y="0"/>
            <a:chExt cx="4636259" cy="2559943"/>
          </a:xfrm>
        </p:grpSpPr>
        <p:sp>
          <p:nvSpPr>
            <p:cNvPr name="Freeform 3" id="3"/>
            <p:cNvSpPr/>
            <p:nvPr/>
          </p:nvSpPr>
          <p:spPr>
            <a:xfrm flipH="false" flipV="false" rot="0">
              <a:off x="0" y="0"/>
              <a:ext cx="4636258" cy="2559943"/>
            </a:xfrm>
            <a:custGeom>
              <a:avLst/>
              <a:gdLst/>
              <a:ahLst/>
              <a:cxnLst/>
              <a:rect r="r" b="b" t="t" l="l"/>
              <a:pathLst>
                <a:path h="2559943" w="4636258">
                  <a:moveTo>
                    <a:pt x="0" y="0"/>
                  </a:moveTo>
                  <a:lnTo>
                    <a:pt x="4636258" y="0"/>
                  </a:lnTo>
                  <a:lnTo>
                    <a:pt x="4636258" y="2559943"/>
                  </a:lnTo>
                  <a:lnTo>
                    <a:pt x="0" y="2559943"/>
                  </a:lnTo>
                  <a:close/>
                </a:path>
              </a:pathLst>
            </a:custGeom>
            <a:solidFill>
              <a:srgbClr val="2ABFC0"/>
            </a:solidFill>
          </p:spPr>
        </p:sp>
        <p:sp>
          <p:nvSpPr>
            <p:cNvPr name="TextBox 4" id="4"/>
            <p:cNvSpPr txBox="true"/>
            <p:nvPr/>
          </p:nvSpPr>
          <p:spPr>
            <a:xfrm>
              <a:off x="0" y="-47625"/>
              <a:ext cx="4636259" cy="2607568"/>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5210765">
            <a:off x="-5928331" y="1173232"/>
            <a:ext cx="12541368" cy="2915868"/>
          </a:xfrm>
          <a:custGeom>
            <a:avLst/>
            <a:gdLst/>
            <a:ahLst/>
            <a:cxnLst/>
            <a:rect r="r" b="b" t="t" l="l"/>
            <a:pathLst>
              <a:path h="2915868" w="12541368">
                <a:moveTo>
                  <a:pt x="0" y="0"/>
                </a:moveTo>
                <a:lnTo>
                  <a:pt x="12541368" y="0"/>
                </a:lnTo>
                <a:lnTo>
                  <a:pt x="12541368" y="2915868"/>
                </a:lnTo>
                <a:lnTo>
                  <a:pt x="0" y="2915868"/>
                </a:lnTo>
                <a:lnTo>
                  <a:pt x="0" y="0"/>
                </a:lnTo>
                <a:close/>
              </a:path>
            </a:pathLst>
          </a:custGeom>
          <a:blipFill>
            <a:blip r:embed="rId2"/>
            <a:stretch>
              <a:fillRect l="0" t="0" r="0" b="0"/>
            </a:stretch>
          </a:blipFill>
        </p:spPr>
      </p:sp>
      <p:sp>
        <p:nvSpPr>
          <p:cNvPr name="Freeform 6" id="6"/>
          <p:cNvSpPr/>
          <p:nvPr/>
        </p:nvSpPr>
        <p:spPr>
          <a:xfrm flipH="false" flipV="false" rot="-7416521">
            <a:off x="11778614" y="1780671"/>
            <a:ext cx="10308066" cy="2396625"/>
          </a:xfrm>
          <a:custGeom>
            <a:avLst/>
            <a:gdLst/>
            <a:ahLst/>
            <a:cxnLst/>
            <a:rect r="r" b="b" t="t" l="l"/>
            <a:pathLst>
              <a:path h="2396625" w="10308066">
                <a:moveTo>
                  <a:pt x="0" y="0"/>
                </a:moveTo>
                <a:lnTo>
                  <a:pt x="10308066" y="0"/>
                </a:lnTo>
                <a:lnTo>
                  <a:pt x="10308066" y="2396625"/>
                </a:lnTo>
                <a:lnTo>
                  <a:pt x="0" y="2396625"/>
                </a:lnTo>
                <a:lnTo>
                  <a:pt x="0" y="0"/>
                </a:lnTo>
                <a:close/>
              </a:path>
            </a:pathLst>
          </a:custGeom>
          <a:blipFill>
            <a:blip r:embed="rId2"/>
            <a:stretch>
              <a:fillRect l="0" t="0" r="0" b="0"/>
            </a:stretch>
          </a:blipFill>
        </p:spPr>
      </p:sp>
      <p:grpSp>
        <p:nvGrpSpPr>
          <p:cNvPr name="Group 7" id="7"/>
          <p:cNvGrpSpPr/>
          <p:nvPr/>
        </p:nvGrpSpPr>
        <p:grpSpPr>
          <a:xfrm rot="0">
            <a:off x="4965949" y="649392"/>
            <a:ext cx="8679380" cy="1371600"/>
            <a:chOff x="0" y="0"/>
            <a:chExt cx="2285927" cy="361244"/>
          </a:xfrm>
        </p:grpSpPr>
        <p:sp>
          <p:nvSpPr>
            <p:cNvPr name="Freeform 8" id="8"/>
            <p:cNvSpPr/>
            <p:nvPr/>
          </p:nvSpPr>
          <p:spPr>
            <a:xfrm flipH="false" flipV="false" rot="0">
              <a:off x="0" y="0"/>
              <a:ext cx="2285927" cy="361244"/>
            </a:xfrm>
            <a:custGeom>
              <a:avLst/>
              <a:gdLst/>
              <a:ahLst/>
              <a:cxnLst/>
              <a:rect r="r" b="b" t="t" l="l"/>
              <a:pathLst>
                <a:path h="361244" w="2285927">
                  <a:moveTo>
                    <a:pt x="45491" y="0"/>
                  </a:moveTo>
                  <a:lnTo>
                    <a:pt x="2240436" y="0"/>
                  </a:lnTo>
                  <a:cubicBezTo>
                    <a:pt x="2252501" y="0"/>
                    <a:pt x="2264072" y="4793"/>
                    <a:pt x="2272603" y="13324"/>
                  </a:cubicBezTo>
                  <a:cubicBezTo>
                    <a:pt x="2281134" y="21855"/>
                    <a:pt x="2285927" y="33426"/>
                    <a:pt x="2285927" y="45491"/>
                  </a:cubicBezTo>
                  <a:lnTo>
                    <a:pt x="2285927" y="315753"/>
                  </a:lnTo>
                  <a:cubicBezTo>
                    <a:pt x="2285927" y="340877"/>
                    <a:pt x="2265560" y="361244"/>
                    <a:pt x="2240436" y="361244"/>
                  </a:cubicBezTo>
                  <a:lnTo>
                    <a:pt x="45491" y="361244"/>
                  </a:lnTo>
                  <a:cubicBezTo>
                    <a:pt x="20367" y="361244"/>
                    <a:pt x="0" y="340877"/>
                    <a:pt x="0" y="315753"/>
                  </a:cubicBezTo>
                  <a:lnTo>
                    <a:pt x="0" y="45491"/>
                  </a:lnTo>
                  <a:cubicBezTo>
                    <a:pt x="0" y="20367"/>
                    <a:pt x="20367" y="0"/>
                    <a:pt x="45491" y="0"/>
                  </a:cubicBezTo>
                  <a:close/>
                </a:path>
              </a:pathLst>
            </a:custGeom>
            <a:solidFill>
              <a:srgbClr val="F1E6B8"/>
            </a:solidFill>
          </p:spPr>
        </p:sp>
        <p:sp>
          <p:nvSpPr>
            <p:cNvPr name="TextBox 9" id="9"/>
            <p:cNvSpPr txBox="true"/>
            <p:nvPr/>
          </p:nvSpPr>
          <p:spPr>
            <a:xfrm>
              <a:off x="0" y="-47625"/>
              <a:ext cx="2285927" cy="408869"/>
            </a:xfrm>
            <a:prstGeom prst="rect">
              <a:avLst/>
            </a:prstGeom>
          </p:spPr>
          <p:txBody>
            <a:bodyPr anchor="ctr" rtlCol="false" tIns="50800" lIns="50800" bIns="50800" rIns="50800"/>
            <a:lstStyle/>
            <a:p>
              <a:pPr algn="ctr">
                <a:lnSpc>
                  <a:spcPts val="3359"/>
                </a:lnSpc>
              </a:pPr>
            </a:p>
          </p:txBody>
        </p:sp>
      </p:grpSp>
      <p:sp>
        <p:nvSpPr>
          <p:cNvPr name="Freeform 10" id="10"/>
          <p:cNvSpPr/>
          <p:nvPr/>
        </p:nvSpPr>
        <p:spPr>
          <a:xfrm flipH="false" flipV="false" rot="0">
            <a:off x="13801271" y="9467865"/>
            <a:ext cx="2296664" cy="536845"/>
          </a:xfrm>
          <a:custGeom>
            <a:avLst/>
            <a:gdLst/>
            <a:ahLst/>
            <a:cxnLst/>
            <a:rect r="r" b="b" t="t" l="l"/>
            <a:pathLst>
              <a:path h="536845" w="2296664">
                <a:moveTo>
                  <a:pt x="0" y="0"/>
                </a:moveTo>
                <a:lnTo>
                  <a:pt x="2296664" y="0"/>
                </a:lnTo>
                <a:lnTo>
                  <a:pt x="2296664" y="536846"/>
                </a:lnTo>
                <a:lnTo>
                  <a:pt x="0" y="536846"/>
                </a:lnTo>
                <a:lnTo>
                  <a:pt x="0" y="0"/>
                </a:lnTo>
                <a:close/>
              </a:path>
            </a:pathLst>
          </a:custGeom>
          <a:blipFill>
            <a:blip r:embed="rId3"/>
            <a:stretch>
              <a:fillRect l="0" t="0" r="0" b="0"/>
            </a:stretch>
          </a:blipFill>
        </p:spPr>
      </p:sp>
      <p:sp>
        <p:nvSpPr>
          <p:cNvPr name="Freeform 11" id="11"/>
          <p:cNvSpPr/>
          <p:nvPr/>
        </p:nvSpPr>
        <p:spPr>
          <a:xfrm flipH="false" flipV="false" rot="0">
            <a:off x="2708352" y="2247204"/>
            <a:ext cx="13389583" cy="6725361"/>
          </a:xfrm>
          <a:custGeom>
            <a:avLst/>
            <a:gdLst/>
            <a:ahLst/>
            <a:cxnLst/>
            <a:rect r="r" b="b" t="t" l="l"/>
            <a:pathLst>
              <a:path h="6725361" w="13389583">
                <a:moveTo>
                  <a:pt x="0" y="0"/>
                </a:moveTo>
                <a:lnTo>
                  <a:pt x="13389583" y="0"/>
                </a:lnTo>
                <a:lnTo>
                  <a:pt x="13389583" y="6725361"/>
                </a:lnTo>
                <a:lnTo>
                  <a:pt x="0" y="6725361"/>
                </a:lnTo>
                <a:lnTo>
                  <a:pt x="0" y="0"/>
                </a:lnTo>
                <a:close/>
              </a:path>
            </a:pathLst>
          </a:custGeom>
          <a:blipFill>
            <a:blip r:embed="rId4"/>
            <a:stretch>
              <a:fillRect l="0" t="0" r="0" b="0"/>
            </a:stretch>
          </a:blipFill>
        </p:spPr>
      </p:sp>
      <p:sp>
        <p:nvSpPr>
          <p:cNvPr name="TextBox 12" id="12"/>
          <p:cNvSpPr txBox="true"/>
          <p:nvPr/>
        </p:nvSpPr>
        <p:spPr>
          <a:xfrm rot="0">
            <a:off x="5183470" y="754167"/>
            <a:ext cx="7729031" cy="1152525"/>
          </a:xfrm>
          <a:prstGeom prst="rect">
            <a:avLst/>
          </a:prstGeom>
        </p:spPr>
        <p:txBody>
          <a:bodyPr anchor="t" rtlCol="false" tIns="0" lIns="0" bIns="0" rIns="0">
            <a:spAutoFit/>
          </a:bodyPr>
          <a:lstStyle/>
          <a:p>
            <a:pPr algn="ctr">
              <a:lnSpc>
                <a:spcPts val="9000"/>
              </a:lnSpc>
            </a:pPr>
            <a:r>
              <a:rPr lang="en-US" sz="7500">
                <a:solidFill>
                  <a:srgbClr val="07687F"/>
                </a:solidFill>
                <a:latin typeface="Alfa Slab One"/>
              </a:rPr>
              <a:t>Ví dụ</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1E6B8"/>
        </a:solidFill>
      </p:bgPr>
    </p:bg>
    <p:spTree>
      <p:nvGrpSpPr>
        <p:cNvPr id="1" name=""/>
        <p:cNvGrpSpPr/>
        <p:nvPr/>
      </p:nvGrpSpPr>
      <p:grpSpPr>
        <a:xfrm>
          <a:off x="0" y="0"/>
          <a:ext cx="0" cy="0"/>
          <a:chOff x="0" y="0"/>
          <a:chExt cx="0" cy="0"/>
        </a:xfrm>
      </p:grpSpPr>
      <p:grpSp>
        <p:nvGrpSpPr>
          <p:cNvPr name="Group 2" id="2"/>
          <p:cNvGrpSpPr/>
          <p:nvPr/>
        </p:nvGrpSpPr>
        <p:grpSpPr>
          <a:xfrm rot="0">
            <a:off x="342353" y="283608"/>
            <a:ext cx="17603294" cy="9719785"/>
            <a:chOff x="0" y="0"/>
            <a:chExt cx="4636259" cy="2559943"/>
          </a:xfrm>
        </p:grpSpPr>
        <p:sp>
          <p:nvSpPr>
            <p:cNvPr name="Freeform 3" id="3"/>
            <p:cNvSpPr/>
            <p:nvPr/>
          </p:nvSpPr>
          <p:spPr>
            <a:xfrm flipH="false" flipV="false" rot="0">
              <a:off x="0" y="0"/>
              <a:ext cx="4636258" cy="2559943"/>
            </a:xfrm>
            <a:custGeom>
              <a:avLst/>
              <a:gdLst/>
              <a:ahLst/>
              <a:cxnLst/>
              <a:rect r="r" b="b" t="t" l="l"/>
              <a:pathLst>
                <a:path h="2559943" w="4636258">
                  <a:moveTo>
                    <a:pt x="0" y="0"/>
                  </a:moveTo>
                  <a:lnTo>
                    <a:pt x="4636258" y="0"/>
                  </a:lnTo>
                  <a:lnTo>
                    <a:pt x="4636258" y="2559943"/>
                  </a:lnTo>
                  <a:lnTo>
                    <a:pt x="0" y="2559943"/>
                  </a:lnTo>
                  <a:close/>
                </a:path>
              </a:pathLst>
            </a:custGeom>
            <a:solidFill>
              <a:srgbClr val="2ABFC0"/>
            </a:solidFill>
          </p:spPr>
        </p:sp>
        <p:sp>
          <p:nvSpPr>
            <p:cNvPr name="TextBox 4" id="4"/>
            <p:cNvSpPr txBox="true"/>
            <p:nvPr/>
          </p:nvSpPr>
          <p:spPr>
            <a:xfrm>
              <a:off x="0" y="-47625"/>
              <a:ext cx="4636259" cy="2607568"/>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5210765">
            <a:off x="-5928331" y="1173232"/>
            <a:ext cx="12541368" cy="2915868"/>
          </a:xfrm>
          <a:custGeom>
            <a:avLst/>
            <a:gdLst/>
            <a:ahLst/>
            <a:cxnLst/>
            <a:rect r="r" b="b" t="t" l="l"/>
            <a:pathLst>
              <a:path h="2915868" w="12541368">
                <a:moveTo>
                  <a:pt x="0" y="0"/>
                </a:moveTo>
                <a:lnTo>
                  <a:pt x="12541368" y="0"/>
                </a:lnTo>
                <a:lnTo>
                  <a:pt x="12541368" y="2915868"/>
                </a:lnTo>
                <a:lnTo>
                  <a:pt x="0" y="2915868"/>
                </a:lnTo>
                <a:lnTo>
                  <a:pt x="0" y="0"/>
                </a:lnTo>
                <a:close/>
              </a:path>
            </a:pathLst>
          </a:custGeom>
          <a:blipFill>
            <a:blip r:embed="rId2"/>
            <a:stretch>
              <a:fillRect l="0" t="0" r="0" b="0"/>
            </a:stretch>
          </a:blipFill>
        </p:spPr>
      </p:sp>
      <p:sp>
        <p:nvSpPr>
          <p:cNvPr name="Freeform 6" id="6"/>
          <p:cNvSpPr/>
          <p:nvPr/>
        </p:nvSpPr>
        <p:spPr>
          <a:xfrm flipH="false" flipV="false" rot="-7416521">
            <a:off x="11778614" y="1780671"/>
            <a:ext cx="10308066" cy="2396625"/>
          </a:xfrm>
          <a:custGeom>
            <a:avLst/>
            <a:gdLst/>
            <a:ahLst/>
            <a:cxnLst/>
            <a:rect r="r" b="b" t="t" l="l"/>
            <a:pathLst>
              <a:path h="2396625" w="10308066">
                <a:moveTo>
                  <a:pt x="0" y="0"/>
                </a:moveTo>
                <a:lnTo>
                  <a:pt x="10308066" y="0"/>
                </a:lnTo>
                <a:lnTo>
                  <a:pt x="10308066" y="2396625"/>
                </a:lnTo>
                <a:lnTo>
                  <a:pt x="0" y="2396625"/>
                </a:lnTo>
                <a:lnTo>
                  <a:pt x="0" y="0"/>
                </a:lnTo>
                <a:close/>
              </a:path>
            </a:pathLst>
          </a:custGeom>
          <a:blipFill>
            <a:blip r:embed="rId2"/>
            <a:stretch>
              <a:fillRect l="0" t="0" r="0" b="0"/>
            </a:stretch>
          </a:blipFill>
        </p:spPr>
      </p:sp>
      <p:grpSp>
        <p:nvGrpSpPr>
          <p:cNvPr name="Group 7" id="7"/>
          <p:cNvGrpSpPr/>
          <p:nvPr/>
        </p:nvGrpSpPr>
        <p:grpSpPr>
          <a:xfrm rot="0">
            <a:off x="4965949" y="649392"/>
            <a:ext cx="8679380" cy="1371600"/>
            <a:chOff x="0" y="0"/>
            <a:chExt cx="2285927" cy="361244"/>
          </a:xfrm>
        </p:grpSpPr>
        <p:sp>
          <p:nvSpPr>
            <p:cNvPr name="Freeform 8" id="8"/>
            <p:cNvSpPr/>
            <p:nvPr/>
          </p:nvSpPr>
          <p:spPr>
            <a:xfrm flipH="false" flipV="false" rot="0">
              <a:off x="0" y="0"/>
              <a:ext cx="2285927" cy="361244"/>
            </a:xfrm>
            <a:custGeom>
              <a:avLst/>
              <a:gdLst/>
              <a:ahLst/>
              <a:cxnLst/>
              <a:rect r="r" b="b" t="t" l="l"/>
              <a:pathLst>
                <a:path h="361244" w="2285927">
                  <a:moveTo>
                    <a:pt x="45491" y="0"/>
                  </a:moveTo>
                  <a:lnTo>
                    <a:pt x="2240436" y="0"/>
                  </a:lnTo>
                  <a:cubicBezTo>
                    <a:pt x="2252501" y="0"/>
                    <a:pt x="2264072" y="4793"/>
                    <a:pt x="2272603" y="13324"/>
                  </a:cubicBezTo>
                  <a:cubicBezTo>
                    <a:pt x="2281134" y="21855"/>
                    <a:pt x="2285927" y="33426"/>
                    <a:pt x="2285927" y="45491"/>
                  </a:cubicBezTo>
                  <a:lnTo>
                    <a:pt x="2285927" y="315753"/>
                  </a:lnTo>
                  <a:cubicBezTo>
                    <a:pt x="2285927" y="340877"/>
                    <a:pt x="2265560" y="361244"/>
                    <a:pt x="2240436" y="361244"/>
                  </a:cubicBezTo>
                  <a:lnTo>
                    <a:pt x="45491" y="361244"/>
                  </a:lnTo>
                  <a:cubicBezTo>
                    <a:pt x="20367" y="361244"/>
                    <a:pt x="0" y="340877"/>
                    <a:pt x="0" y="315753"/>
                  </a:cubicBezTo>
                  <a:lnTo>
                    <a:pt x="0" y="45491"/>
                  </a:lnTo>
                  <a:cubicBezTo>
                    <a:pt x="0" y="20367"/>
                    <a:pt x="20367" y="0"/>
                    <a:pt x="45491" y="0"/>
                  </a:cubicBezTo>
                  <a:close/>
                </a:path>
              </a:pathLst>
            </a:custGeom>
            <a:solidFill>
              <a:srgbClr val="F1E6B8"/>
            </a:solidFill>
          </p:spPr>
        </p:sp>
        <p:sp>
          <p:nvSpPr>
            <p:cNvPr name="TextBox 9" id="9"/>
            <p:cNvSpPr txBox="true"/>
            <p:nvPr/>
          </p:nvSpPr>
          <p:spPr>
            <a:xfrm>
              <a:off x="0" y="-47625"/>
              <a:ext cx="2285927" cy="408869"/>
            </a:xfrm>
            <a:prstGeom prst="rect">
              <a:avLst/>
            </a:prstGeom>
          </p:spPr>
          <p:txBody>
            <a:bodyPr anchor="ctr" rtlCol="false" tIns="50800" lIns="50800" bIns="50800" rIns="50800"/>
            <a:lstStyle/>
            <a:p>
              <a:pPr algn="ctr">
                <a:lnSpc>
                  <a:spcPts val="3359"/>
                </a:lnSpc>
              </a:pPr>
            </a:p>
          </p:txBody>
        </p:sp>
      </p:grpSp>
      <p:sp>
        <p:nvSpPr>
          <p:cNvPr name="Freeform 10" id="10"/>
          <p:cNvSpPr/>
          <p:nvPr/>
        </p:nvSpPr>
        <p:spPr>
          <a:xfrm flipH="false" flipV="false" rot="0">
            <a:off x="13801271" y="9467865"/>
            <a:ext cx="2296664" cy="536845"/>
          </a:xfrm>
          <a:custGeom>
            <a:avLst/>
            <a:gdLst/>
            <a:ahLst/>
            <a:cxnLst/>
            <a:rect r="r" b="b" t="t" l="l"/>
            <a:pathLst>
              <a:path h="536845" w="2296664">
                <a:moveTo>
                  <a:pt x="0" y="0"/>
                </a:moveTo>
                <a:lnTo>
                  <a:pt x="2296664" y="0"/>
                </a:lnTo>
                <a:lnTo>
                  <a:pt x="2296664" y="536846"/>
                </a:lnTo>
                <a:lnTo>
                  <a:pt x="0" y="536846"/>
                </a:lnTo>
                <a:lnTo>
                  <a:pt x="0" y="0"/>
                </a:lnTo>
                <a:close/>
              </a:path>
            </a:pathLst>
          </a:custGeom>
          <a:blipFill>
            <a:blip r:embed="rId3"/>
            <a:stretch>
              <a:fillRect l="0" t="0" r="0" b="0"/>
            </a:stretch>
          </a:blipFill>
        </p:spPr>
      </p:sp>
      <p:sp>
        <p:nvSpPr>
          <p:cNvPr name="Freeform 11" id="11"/>
          <p:cNvSpPr/>
          <p:nvPr/>
        </p:nvSpPr>
        <p:spPr>
          <a:xfrm flipH="false" flipV="false" rot="0">
            <a:off x="2592770" y="3173360"/>
            <a:ext cx="14166679" cy="3940279"/>
          </a:xfrm>
          <a:custGeom>
            <a:avLst/>
            <a:gdLst/>
            <a:ahLst/>
            <a:cxnLst/>
            <a:rect r="r" b="b" t="t" l="l"/>
            <a:pathLst>
              <a:path h="3940279" w="14166679">
                <a:moveTo>
                  <a:pt x="0" y="0"/>
                </a:moveTo>
                <a:lnTo>
                  <a:pt x="14166678" y="0"/>
                </a:lnTo>
                <a:lnTo>
                  <a:pt x="14166678" y="3940280"/>
                </a:lnTo>
                <a:lnTo>
                  <a:pt x="0" y="3940280"/>
                </a:lnTo>
                <a:lnTo>
                  <a:pt x="0" y="0"/>
                </a:lnTo>
                <a:close/>
              </a:path>
            </a:pathLst>
          </a:custGeom>
          <a:blipFill>
            <a:blip r:embed="rId4"/>
            <a:stretch>
              <a:fillRect l="0" t="0" r="0" b="0"/>
            </a:stretch>
          </a:blipFill>
        </p:spPr>
      </p:sp>
      <p:sp>
        <p:nvSpPr>
          <p:cNvPr name="TextBox 12" id="12"/>
          <p:cNvSpPr txBox="true"/>
          <p:nvPr/>
        </p:nvSpPr>
        <p:spPr>
          <a:xfrm rot="0">
            <a:off x="5183470" y="754167"/>
            <a:ext cx="7729031" cy="1152525"/>
          </a:xfrm>
          <a:prstGeom prst="rect">
            <a:avLst/>
          </a:prstGeom>
        </p:spPr>
        <p:txBody>
          <a:bodyPr anchor="t" rtlCol="false" tIns="0" lIns="0" bIns="0" rIns="0">
            <a:spAutoFit/>
          </a:bodyPr>
          <a:lstStyle/>
          <a:p>
            <a:pPr algn="ctr">
              <a:lnSpc>
                <a:spcPts val="9000"/>
              </a:lnSpc>
            </a:pPr>
            <a:r>
              <a:rPr lang="en-US" sz="7500">
                <a:solidFill>
                  <a:srgbClr val="07687F"/>
                </a:solidFill>
                <a:latin typeface="Alfa Slab One"/>
              </a:rPr>
              <a:t>Ví dụ</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1E6B8"/>
        </a:solidFill>
      </p:bgPr>
    </p:bg>
    <p:spTree>
      <p:nvGrpSpPr>
        <p:cNvPr id="1" name=""/>
        <p:cNvGrpSpPr/>
        <p:nvPr/>
      </p:nvGrpSpPr>
      <p:grpSpPr>
        <a:xfrm>
          <a:off x="0" y="0"/>
          <a:ext cx="0" cy="0"/>
          <a:chOff x="0" y="0"/>
          <a:chExt cx="0" cy="0"/>
        </a:xfrm>
      </p:grpSpPr>
      <p:grpSp>
        <p:nvGrpSpPr>
          <p:cNvPr name="Group 2" id="2"/>
          <p:cNvGrpSpPr/>
          <p:nvPr/>
        </p:nvGrpSpPr>
        <p:grpSpPr>
          <a:xfrm rot="0">
            <a:off x="292336" y="248246"/>
            <a:ext cx="17703329" cy="9790509"/>
            <a:chOff x="0" y="0"/>
            <a:chExt cx="4662605" cy="2578570"/>
          </a:xfrm>
        </p:grpSpPr>
        <p:sp>
          <p:nvSpPr>
            <p:cNvPr name="Freeform 3" id="3"/>
            <p:cNvSpPr/>
            <p:nvPr/>
          </p:nvSpPr>
          <p:spPr>
            <a:xfrm flipH="false" flipV="false" rot="0">
              <a:off x="0" y="0"/>
              <a:ext cx="4662605" cy="2578570"/>
            </a:xfrm>
            <a:custGeom>
              <a:avLst/>
              <a:gdLst/>
              <a:ahLst/>
              <a:cxnLst/>
              <a:rect r="r" b="b" t="t" l="l"/>
              <a:pathLst>
                <a:path h="2578570" w="4662605">
                  <a:moveTo>
                    <a:pt x="22303" y="0"/>
                  </a:moveTo>
                  <a:lnTo>
                    <a:pt x="4640302" y="0"/>
                  </a:lnTo>
                  <a:cubicBezTo>
                    <a:pt x="4652620" y="0"/>
                    <a:pt x="4662605" y="9985"/>
                    <a:pt x="4662605" y="22303"/>
                  </a:cubicBezTo>
                  <a:lnTo>
                    <a:pt x="4662605" y="2556267"/>
                  </a:lnTo>
                  <a:cubicBezTo>
                    <a:pt x="4662605" y="2568585"/>
                    <a:pt x="4652620" y="2578570"/>
                    <a:pt x="4640302" y="2578570"/>
                  </a:cubicBezTo>
                  <a:lnTo>
                    <a:pt x="22303" y="2578570"/>
                  </a:lnTo>
                  <a:cubicBezTo>
                    <a:pt x="9985" y="2578570"/>
                    <a:pt x="0" y="2568585"/>
                    <a:pt x="0" y="2556267"/>
                  </a:cubicBezTo>
                  <a:lnTo>
                    <a:pt x="0" y="22303"/>
                  </a:lnTo>
                  <a:cubicBezTo>
                    <a:pt x="0" y="9985"/>
                    <a:pt x="9985" y="0"/>
                    <a:pt x="22303" y="0"/>
                  </a:cubicBezTo>
                  <a:close/>
                </a:path>
              </a:pathLst>
            </a:custGeom>
            <a:solidFill>
              <a:srgbClr val="2ABFC0"/>
            </a:solidFill>
          </p:spPr>
        </p:sp>
        <p:sp>
          <p:nvSpPr>
            <p:cNvPr name="TextBox 4" id="4"/>
            <p:cNvSpPr txBox="true"/>
            <p:nvPr/>
          </p:nvSpPr>
          <p:spPr>
            <a:xfrm>
              <a:off x="0" y="-47625"/>
              <a:ext cx="4662605" cy="2626195"/>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8340425" y="1130975"/>
            <a:ext cx="8918875" cy="8127325"/>
          </a:xfrm>
          <a:custGeom>
            <a:avLst/>
            <a:gdLst/>
            <a:ahLst/>
            <a:cxnLst/>
            <a:rect r="r" b="b" t="t" l="l"/>
            <a:pathLst>
              <a:path h="8127325" w="8918875">
                <a:moveTo>
                  <a:pt x="0" y="0"/>
                </a:moveTo>
                <a:lnTo>
                  <a:pt x="8918875" y="0"/>
                </a:lnTo>
                <a:lnTo>
                  <a:pt x="8918875" y="8127325"/>
                </a:lnTo>
                <a:lnTo>
                  <a:pt x="0" y="81273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28700" y="4470413"/>
            <a:ext cx="3765591" cy="5568341"/>
          </a:xfrm>
          <a:custGeom>
            <a:avLst/>
            <a:gdLst/>
            <a:ahLst/>
            <a:cxnLst/>
            <a:rect r="r" b="b" t="t" l="l"/>
            <a:pathLst>
              <a:path h="5568341" w="3765591">
                <a:moveTo>
                  <a:pt x="0" y="0"/>
                </a:moveTo>
                <a:lnTo>
                  <a:pt x="3765591" y="0"/>
                </a:lnTo>
                <a:lnTo>
                  <a:pt x="3765591" y="5568341"/>
                </a:lnTo>
                <a:lnTo>
                  <a:pt x="0" y="55683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679821">
            <a:off x="2436349" y="621871"/>
            <a:ext cx="6952124" cy="6265602"/>
          </a:xfrm>
          <a:custGeom>
            <a:avLst/>
            <a:gdLst/>
            <a:ahLst/>
            <a:cxnLst/>
            <a:rect r="r" b="b" t="t" l="l"/>
            <a:pathLst>
              <a:path h="6265602" w="6952124">
                <a:moveTo>
                  <a:pt x="0" y="0"/>
                </a:moveTo>
                <a:lnTo>
                  <a:pt x="6952124" y="0"/>
                </a:lnTo>
                <a:lnTo>
                  <a:pt x="6952124" y="6265602"/>
                </a:lnTo>
                <a:lnTo>
                  <a:pt x="0" y="62656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4027903" y="519929"/>
            <a:ext cx="4424758" cy="4424758"/>
          </a:xfrm>
          <a:custGeom>
            <a:avLst/>
            <a:gdLst/>
            <a:ahLst/>
            <a:cxnLst/>
            <a:rect r="r" b="b" t="t" l="l"/>
            <a:pathLst>
              <a:path h="4424758" w="4424758">
                <a:moveTo>
                  <a:pt x="0" y="0"/>
                </a:moveTo>
                <a:lnTo>
                  <a:pt x="4424758" y="0"/>
                </a:lnTo>
                <a:lnTo>
                  <a:pt x="4424758" y="4424758"/>
                </a:lnTo>
                <a:lnTo>
                  <a:pt x="0" y="4424758"/>
                </a:lnTo>
                <a:lnTo>
                  <a:pt x="0" y="0"/>
                </a:lnTo>
                <a:close/>
              </a:path>
            </a:pathLst>
          </a:custGeom>
          <a:blipFill>
            <a:blip r:embed="rId8"/>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1E6B8"/>
        </a:solidFill>
      </p:bgPr>
    </p:bg>
    <p:spTree>
      <p:nvGrpSpPr>
        <p:cNvPr id="1" name=""/>
        <p:cNvGrpSpPr/>
        <p:nvPr/>
      </p:nvGrpSpPr>
      <p:grpSpPr>
        <a:xfrm>
          <a:off x="0" y="0"/>
          <a:ext cx="0" cy="0"/>
          <a:chOff x="0" y="0"/>
          <a:chExt cx="0" cy="0"/>
        </a:xfrm>
      </p:grpSpPr>
      <p:grpSp>
        <p:nvGrpSpPr>
          <p:cNvPr name="Group 2" id="2"/>
          <p:cNvGrpSpPr/>
          <p:nvPr/>
        </p:nvGrpSpPr>
        <p:grpSpPr>
          <a:xfrm rot="0">
            <a:off x="2520950" y="1238495"/>
            <a:ext cx="13411752" cy="1552437"/>
            <a:chOff x="0" y="0"/>
            <a:chExt cx="3532313" cy="408872"/>
          </a:xfrm>
        </p:grpSpPr>
        <p:sp>
          <p:nvSpPr>
            <p:cNvPr name="Freeform 3" id="3"/>
            <p:cNvSpPr/>
            <p:nvPr/>
          </p:nvSpPr>
          <p:spPr>
            <a:xfrm flipH="false" flipV="false" rot="0">
              <a:off x="0" y="0"/>
              <a:ext cx="3532313" cy="408872"/>
            </a:xfrm>
            <a:custGeom>
              <a:avLst/>
              <a:gdLst/>
              <a:ahLst/>
              <a:cxnLst/>
              <a:rect r="r" b="b" t="t" l="l"/>
              <a:pathLst>
                <a:path h="408872" w="3532313">
                  <a:moveTo>
                    <a:pt x="29440" y="0"/>
                  </a:moveTo>
                  <a:lnTo>
                    <a:pt x="3502873" y="0"/>
                  </a:lnTo>
                  <a:cubicBezTo>
                    <a:pt x="3510681" y="0"/>
                    <a:pt x="3518169" y="3102"/>
                    <a:pt x="3523690" y="8623"/>
                  </a:cubicBezTo>
                  <a:cubicBezTo>
                    <a:pt x="3529211" y="14144"/>
                    <a:pt x="3532313" y="21632"/>
                    <a:pt x="3532313" y="29440"/>
                  </a:cubicBezTo>
                  <a:lnTo>
                    <a:pt x="3532313" y="379433"/>
                  </a:lnTo>
                  <a:cubicBezTo>
                    <a:pt x="3532313" y="387240"/>
                    <a:pt x="3529211" y="394729"/>
                    <a:pt x="3523690" y="400250"/>
                  </a:cubicBezTo>
                  <a:cubicBezTo>
                    <a:pt x="3518169" y="405771"/>
                    <a:pt x="3510681" y="408872"/>
                    <a:pt x="3502873" y="408872"/>
                  </a:cubicBezTo>
                  <a:lnTo>
                    <a:pt x="29440" y="408872"/>
                  </a:lnTo>
                  <a:cubicBezTo>
                    <a:pt x="21632" y="408872"/>
                    <a:pt x="14144" y="405771"/>
                    <a:pt x="8623" y="400250"/>
                  </a:cubicBezTo>
                  <a:cubicBezTo>
                    <a:pt x="3102" y="394729"/>
                    <a:pt x="0" y="387240"/>
                    <a:pt x="0" y="379433"/>
                  </a:cubicBezTo>
                  <a:lnTo>
                    <a:pt x="0" y="29440"/>
                  </a:lnTo>
                  <a:cubicBezTo>
                    <a:pt x="0" y="21632"/>
                    <a:pt x="3102" y="14144"/>
                    <a:pt x="8623" y="8623"/>
                  </a:cubicBezTo>
                  <a:cubicBezTo>
                    <a:pt x="14144" y="3102"/>
                    <a:pt x="21632" y="0"/>
                    <a:pt x="29440" y="0"/>
                  </a:cubicBezTo>
                  <a:close/>
                </a:path>
              </a:pathLst>
            </a:custGeom>
            <a:solidFill>
              <a:srgbClr val="2ABFC0"/>
            </a:solidFill>
          </p:spPr>
        </p:sp>
        <p:sp>
          <p:nvSpPr>
            <p:cNvPr name="TextBox 4" id="4"/>
            <p:cNvSpPr txBox="true"/>
            <p:nvPr/>
          </p:nvSpPr>
          <p:spPr>
            <a:xfrm>
              <a:off x="0" y="-47625"/>
              <a:ext cx="3532313" cy="456497"/>
            </a:xfrm>
            <a:prstGeom prst="rect">
              <a:avLst/>
            </a:prstGeom>
          </p:spPr>
          <p:txBody>
            <a:bodyPr anchor="ctr" rtlCol="false" tIns="50800" lIns="50800" bIns="50800" rIns="50800"/>
            <a:lstStyle/>
            <a:p>
              <a:pPr algn="ctr">
                <a:lnSpc>
                  <a:spcPts val="3359"/>
                </a:lnSpc>
              </a:pPr>
            </a:p>
          </p:txBody>
        </p:sp>
      </p:grpSp>
      <p:sp>
        <p:nvSpPr>
          <p:cNvPr name="TextBox 5" id="5"/>
          <p:cNvSpPr txBox="true"/>
          <p:nvPr/>
        </p:nvSpPr>
        <p:spPr>
          <a:xfrm rot="0">
            <a:off x="1205508" y="1433689"/>
            <a:ext cx="16230600" cy="1152525"/>
          </a:xfrm>
          <a:prstGeom prst="rect">
            <a:avLst/>
          </a:prstGeom>
        </p:spPr>
        <p:txBody>
          <a:bodyPr anchor="t" rtlCol="false" tIns="0" lIns="0" bIns="0" rIns="0">
            <a:spAutoFit/>
          </a:bodyPr>
          <a:lstStyle/>
          <a:p>
            <a:pPr algn="ctr" marL="0" indent="0" lvl="0">
              <a:lnSpc>
                <a:spcPts val="9000"/>
              </a:lnSpc>
              <a:spcBef>
                <a:spcPct val="0"/>
              </a:spcBef>
            </a:pPr>
            <a:r>
              <a:rPr lang="en-US" sz="7500">
                <a:solidFill>
                  <a:srgbClr val="FFFFFF"/>
                </a:solidFill>
                <a:latin typeface="Alfa Slab One"/>
              </a:rPr>
              <a:t>Ưu điểm</a:t>
            </a:r>
          </a:p>
        </p:txBody>
      </p:sp>
      <p:sp>
        <p:nvSpPr>
          <p:cNvPr name="TextBox 6" id="6"/>
          <p:cNvSpPr txBox="true"/>
          <p:nvPr/>
        </p:nvSpPr>
        <p:spPr>
          <a:xfrm rot="0">
            <a:off x="13522381" y="7293196"/>
            <a:ext cx="3223652" cy="1247775"/>
          </a:xfrm>
          <a:prstGeom prst="rect">
            <a:avLst/>
          </a:prstGeom>
        </p:spPr>
        <p:txBody>
          <a:bodyPr anchor="t" rtlCol="false" tIns="0" lIns="0" bIns="0" rIns="0">
            <a:spAutoFit/>
          </a:bodyPr>
          <a:lstStyle/>
          <a:p>
            <a:pPr algn="l" marL="0" indent="0" lvl="0">
              <a:lnSpc>
                <a:spcPts val="4919"/>
              </a:lnSpc>
              <a:spcBef>
                <a:spcPct val="0"/>
              </a:spcBef>
            </a:pPr>
            <a:r>
              <a:rPr lang="en-US" sz="4099" strike="noStrike" u="none">
                <a:solidFill>
                  <a:srgbClr val="07687F"/>
                </a:solidFill>
                <a:latin typeface="Alice Bold"/>
              </a:rPr>
              <a:t>Đơn giản và dễ triển khai</a:t>
            </a:r>
          </a:p>
        </p:txBody>
      </p:sp>
      <p:sp>
        <p:nvSpPr>
          <p:cNvPr name="Freeform 7" id="7"/>
          <p:cNvSpPr/>
          <p:nvPr/>
        </p:nvSpPr>
        <p:spPr>
          <a:xfrm flipH="false" flipV="false" rot="2195971">
            <a:off x="-1015074" y="264166"/>
            <a:ext cx="4985393" cy="2660954"/>
          </a:xfrm>
          <a:custGeom>
            <a:avLst/>
            <a:gdLst/>
            <a:ahLst/>
            <a:cxnLst/>
            <a:rect r="r" b="b" t="t" l="l"/>
            <a:pathLst>
              <a:path h="2660954" w="4985393">
                <a:moveTo>
                  <a:pt x="0" y="0"/>
                </a:moveTo>
                <a:lnTo>
                  <a:pt x="4985393" y="0"/>
                </a:lnTo>
                <a:lnTo>
                  <a:pt x="4985393" y="2660954"/>
                </a:lnTo>
                <a:lnTo>
                  <a:pt x="0" y="2660954"/>
                </a:lnTo>
                <a:lnTo>
                  <a:pt x="0" y="0"/>
                </a:lnTo>
                <a:close/>
              </a:path>
            </a:pathLst>
          </a:custGeom>
          <a:blipFill>
            <a:blip r:embed="rId2"/>
            <a:stretch>
              <a:fillRect l="0" t="0" r="0" b="0"/>
            </a:stretch>
          </a:blipFill>
        </p:spPr>
      </p:sp>
      <p:sp>
        <p:nvSpPr>
          <p:cNvPr name="Freeform 8" id="8"/>
          <p:cNvSpPr/>
          <p:nvPr/>
        </p:nvSpPr>
        <p:spPr>
          <a:xfrm flipH="false" flipV="false" rot="-10698944">
            <a:off x="16451334" y="5940642"/>
            <a:ext cx="3415071" cy="1680500"/>
          </a:xfrm>
          <a:custGeom>
            <a:avLst/>
            <a:gdLst/>
            <a:ahLst/>
            <a:cxnLst/>
            <a:rect r="r" b="b" t="t" l="l"/>
            <a:pathLst>
              <a:path h="1680500" w="3415071">
                <a:moveTo>
                  <a:pt x="0" y="0"/>
                </a:moveTo>
                <a:lnTo>
                  <a:pt x="3415071" y="0"/>
                </a:lnTo>
                <a:lnTo>
                  <a:pt x="3415071" y="1680499"/>
                </a:lnTo>
                <a:lnTo>
                  <a:pt x="0" y="1680499"/>
                </a:lnTo>
                <a:lnTo>
                  <a:pt x="0" y="0"/>
                </a:lnTo>
                <a:close/>
              </a:path>
            </a:pathLst>
          </a:custGeom>
          <a:blipFill>
            <a:blip r:embed="rId3"/>
            <a:stretch>
              <a:fillRect l="0" t="0" r="0" b="0"/>
            </a:stretch>
          </a:blipFill>
        </p:spPr>
      </p:sp>
      <p:sp>
        <p:nvSpPr>
          <p:cNvPr name="Freeform 9" id="9"/>
          <p:cNvSpPr/>
          <p:nvPr/>
        </p:nvSpPr>
        <p:spPr>
          <a:xfrm flipH="true" flipV="false" rot="-10698944">
            <a:off x="-1774819" y="6117449"/>
            <a:ext cx="3415071" cy="1680500"/>
          </a:xfrm>
          <a:custGeom>
            <a:avLst/>
            <a:gdLst/>
            <a:ahLst/>
            <a:cxnLst/>
            <a:rect r="r" b="b" t="t" l="l"/>
            <a:pathLst>
              <a:path h="1680500" w="3415071">
                <a:moveTo>
                  <a:pt x="3415072" y="0"/>
                </a:moveTo>
                <a:lnTo>
                  <a:pt x="0" y="0"/>
                </a:lnTo>
                <a:lnTo>
                  <a:pt x="0" y="1680500"/>
                </a:lnTo>
                <a:lnTo>
                  <a:pt x="3415072" y="1680500"/>
                </a:lnTo>
                <a:lnTo>
                  <a:pt x="3415072" y="0"/>
                </a:lnTo>
                <a:close/>
              </a:path>
            </a:pathLst>
          </a:custGeom>
          <a:blipFill>
            <a:blip r:embed="rId3"/>
            <a:stretch>
              <a:fillRect l="0" t="0" r="0" b="0"/>
            </a:stretch>
          </a:blipFill>
        </p:spPr>
      </p:sp>
      <p:sp>
        <p:nvSpPr>
          <p:cNvPr name="Freeform 10" id="10"/>
          <p:cNvSpPr/>
          <p:nvPr/>
        </p:nvSpPr>
        <p:spPr>
          <a:xfrm flipH="false" flipV="false" rot="0">
            <a:off x="1675361" y="4109630"/>
            <a:ext cx="3066562" cy="2848069"/>
          </a:xfrm>
          <a:custGeom>
            <a:avLst/>
            <a:gdLst/>
            <a:ahLst/>
            <a:cxnLst/>
            <a:rect r="r" b="b" t="t" l="l"/>
            <a:pathLst>
              <a:path h="2848069" w="3066562">
                <a:moveTo>
                  <a:pt x="0" y="0"/>
                </a:moveTo>
                <a:lnTo>
                  <a:pt x="3066562" y="0"/>
                </a:lnTo>
                <a:lnTo>
                  <a:pt x="3066562" y="2848069"/>
                </a:lnTo>
                <a:lnTo>
                  <a:pt x="0" y="28480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5539876" y="4264518"/>
            <a:ext cx="2820327" cy="2538294"/>
          </a:xfrm>
          <a:custGeom>
            <a:avLst/>
            <a:gdLst/>
            <a:ahLst/>
            <a:cxnLst/>
            <a:rect r="r" b="b" t="t" l="l"/>
            <a:pathLst>
              <a:path h="2538294" w="2820327">
                <a:moveTo>
                  <a:pt x="0" y="0"/>
                </a:moveTo>
                <a:lnTo>
                  <a:pt x="2820326" y="0"/>
                </a:lnTo>
                <a:lnTo>
                  <a:pt x="2820326" y="2538294"/>
                </a:lnTo>
                <a:lnTo>
                  <a:pt x="0" y="25382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9428290" y="4453321"/>
            <a:ext cx="3259649" cy="2619943"/>
          </a:xfrm>
          <a:custGeom>
            <a:avLst/>
            <a:gdLst/>
            <a:ahLst/>
            <a:cxnLst/>
            <a:rect r="r" b="b" t="t" l="l"/>
            <a:pathLst>
              <a:path h="2619943" w="3259649">
                <a:moveTo>
                  <a:pt x="0" y="0"/>
                </a:moveTo>
                <a:lnTo>
                  <a:pt x="3259649" y="0"/>
                </a:lnTo>
                <a:lnTo>
                  <a:pt x="3259649" y="2619943"/>
                </a:lnTo>
                <a:lnTo>
                  <a:pt x="0" y="261994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13522381" y="3701819"/>
            <a:ext cx="2672636" cy="3371445"/>
          </a:xfrm>
          <a:custGeom>
            <a:avLst/>
            <a:gdLst/>
            <a:ahLst/>
            <a:cxnLst/>
            <a:rect r="r" b="b" t="t" l="l"/>
            <a:pathLst>
              <a:path h="3371445" w="2672636">
                <a:moveTo>
                  <a:pt x="0" y="0"/>
                </a:moveTo>
                <a:lnTo>
                  <a:pt x="2672636" y="0"/>
                </a:lnTo>
                <a:lnTo>
                  <a:pt x="2672636" y="3371445"/>
                </a:lnTo>
                <a:lnTo>
                  <a:pt x="0" y="337144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4" id="14"/>
          <p:cNvSpPr txBox="true"/>
          <p:nvPr/>
        </p:nvSpPr>
        <p:spPr>
          <a:xfrm rot="0">
            <a:off x="5334199" y="7293196"/>
            <a:ext cx="3499813" cy="1247775"/>
          </a:xfrm>
          <a:prstGeom prst="rect">
            <a:avLst/>
          </a:prstGeom>
        </p:spPr>
        <p:txBody>
          <a:bodyPr anchor="t" rtlCol="false" tIns="0" lIns="0" bIns="0" rIns="0">
            <a:spAutoFit/>
          </a:bodyPr>
          <a:lstStyle/>
          <a:p>
            <a:pPr algn="l" marL="0" indent="0" lvl="0">
              <a:lnSpc>
                <a:spcPts val="4919"/>
              </a:lnSpc>
              <a:spcBef>
                <a:spcPct val="0"/>
              </a:spcBef>
            </a:pPr>
            <a:r>
              <a:rPr lang="en-US" sz="4099" strike="noStrike" u="none">
                <a:solidFill>
                  <a:srgbClr val="07687F"/>
                </a:solidFill>
                <a:latin typeface="Alice Bold"/>
              </a:rPr>
              <a:t>Sử dụng ít bộ nhớ</a:t>
            </a:r>
          </a:p>
        </p:txBody>
      </p:sp>
      <p:sp>
        <p:nvSpPr>
          <p:cNvPr name="TextBox 15" id="15"/>
          <p:cNvSpPr txBox="true"/>
          <p:nvPr/>
        </p:nvSpPr>
        <p:spPr>
          <a:xfrm rot="0">
            <a:off x="9428290" y="7293196"/>
            <a:ext cx="3545839" cy="1247775"/>
          </a:xfrm>
          <a:prstGeom prst="rect">
            <a:avLst/>
          </a:prstGeom>
        </p:spPr>
        <p:txBody>
          <a:bodyPr anchor="t" rtlCol="false" tIns="0" lIns="0" bIns="0" rIns="0">
            <a:spAutoFit/>
          </a:bodyPr>
          <a:lstStyle/>
          <a:p>
            <a:pPr algn="l" marL="0" indent="0" lvl="0">
              <a:lnSpc>
                <a:spcPts val="4919"/>
              </a:lnSpc>
              <a:spcBef>
                <a:spcPct val="0"/>
              </a:spcBef>
            </a:pPr>
            <a:r>
              <a:rPr lang="en-US" sz="4099" strike="noStrike" u="none">
                <a:solidFill>
                  <a:srgbClr val="07687F"/>
                </a:solidFill>
                <a:latin typeface="Alice Bold"/>
              </a:rPr>
              <a:t>Tính chính xác cao</a:t>
            </a:r>
          </a:p>
        </p:txBody>
      </p:sp>
      <p:sp>
        <p:nvSpPr>
          <p:cNvPr name="TextBox 16" id="16"/>
          <p:cNvSpPr txBox="true"/>
          <p:nvPr/>
        </p:nvSpPr>
        <p:spPr>
          <a:xfrm rot="0">
            <a:off x="1953524" y="7293196"/>
            <a:ext cx="2510235" cy="1247775"/>
          </a:xfrm>
          <a:prstGeom prst="rect">
            <a:avLst/>
          </a:prstGeom>
        </p:spPr>
        <p:txBody>
          <a:bodyPr anchor="t" rtlCol="false" tIns="0" lIns="0" bIns="0" rIns="0">
            <a:spAutoFit/>
          </a:bodyPr>
          <a:lstStyle/>
          <a:p>
            <a:pPr marL="0" indent="0" lvl="0">
              <a:lnSpc>
                <a:spcPts val="4919"/>
              </a:lnSpc>
              <a:spcBef>
                <a:spcPct val="0"/>
              </a:spcBef>
            </a:pPr>
            <a:r>
              <a:rPr lang="en-US" sz="4099">
                <a:solidFill>
                  <a:srgbClr val="07687F"/>
                </a:solidFill>
                <a:latin typeface="Alice Bold"/>
              </a:rPr>
              <a:t>Hiệu suất tối ưu</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2ABFC0"/>
        </a:solidFill>
      </p:bgPr>
    </p:bg>
    <p:spTree>
      <p:nvGrpSpPr>
        <p:cNvPr id="1" name=""/>
        <p:cNvGrpSpPr/>
        <p:nvPr/>
      </p:nvGrpSpPr>
      <p:grpSpPr>
        <a:xfrm>
          <a:off x="0" y="0"/>
          <a:ext cx="0" cy="0"/>
          <a:chOff x="0" y="0"/>
          <a:chExt cx="0" cy="0"/>
        </a:xfrm>
      </p:grpSpPr>
      <p:grpSp>
        <p:nvGrpSpPr>
          <p:cNvPr name="Group 2" id="2"/>
          <p:cNvGrpSpPr/>
          <p:nvPr/>
        </p:nvGrpSpPr>
        <p:grpSpPr>
          <a:xfrm rot="0">
            <a:off x="292336" y="248246"/>
            <a:ext cx="17703329" cy="9790509"/>
            <a:chOff x="0" y="0"/>
            <a:chExt cx="4662605" cy="2578570"/>
          </a:xfrm>
        </p:grpSpPr>
        <p:sp>
          <p:nvSpPr>
            <p:cNvPr name="Freeform 3" id="3"/>
            <p:cNvSpPr/>
            <p:nvPr/>
          </p:nvSpPr>
          <p:spPr>
            <a:xfrm flipH="false" flipV="false" rot="0">
              <a:off x="0" y="0"/>
              <a:ext cx="4662605" cy="2578570"/>
            </a:xfrm>
            <a:custGeom>
              <a:avLst/>
              <a:gdLst/>
              <a:ahLst/>
              <a:cxnLst/>
              <a:rect r="r" b="b" t="t" l="l"/>
              <a:pathLst>
                <a:path h="2578570" w="4662605">
                  <a:moveTo>
                    <a:pt x="22303" y="0"/>
                  </a:moveTo>
                  <a:lnTo>
                    <a:pt x="4640302" y="0"/>
                  </a:lnTo>
                  <a:cubicBezTo>
                    <a:pt x="4652620" y="0"/>
                    <a:pt x="4662605" y="9985"/>
                    <a:pt x="4662605" y="22303"/>
                  </a:cubicBezTo>
                  <a:lnTo>
                    <a:pt x="4662605" y="2556267"/>
                  </a:lnTo>
                  <a:cubicBezTo>
                    <a:pt x="4662605" y="2568585"/>
                    <a:pt x="4652620" y="2578570"/>
                    <a:pt x="4640302" y="2578570"/>
                  </a:cubicBezTo>
                  <a:lnTo>
                    <a:pt x="22303" y="2578570"/>
                  </a:lnTo>
                  <a:cubicBezTo>
                    <a:pt x="9985" y="2578570"/>
                    <a:pt x="0" y="2568585"/>
                    <a:pt x="0" y="2556267"/>
                  </a:cubicBezTo>
                  <a:lnTo>
                    <a:pt x="0" y="22303"/>
                  </a:lnTo>
                  <a:cubicBezTo>
                    <a:pt x="0" y="9985"/>
                    <a:pt x="9985" y="0"/>
                    <a:pt x="22303" y="0"/>
                  </a:cubicBezTo>
                  <a:close/>
                </a:path>
              </a:pathLst>
            </a:custGeom>
            <a:solidFill>
              <a:srgbClr val="F1E6B8"/>
            </a:solidFill>
          </p:spPr>
        </p:sp>
        <p:sp>
          <p:nvSpPr>
            <p:cNvPr name="TextBox 4" id="4"/>
            <p:cNvSpPr txBox="true"/>
            <p:nvPr/>
          </p:nvSpPr>
          <p:spPr>
            <a:xfrm>
              <a:off x="0" y="-47625"/>
              <a:ext cx="4662605" cy="2626195"/>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2817605">
            <a:off x="16276073" y="1359779"/>
            <a:ext cx="782591" cy="2093889"/>
          </a:xfrm>
          <a:custGeom>
            <a:avLst/>
            <a:gdLst/>
            <a:ahLst/>
            <a:cxnLst/>
            <a:rect r="r" b="b" t="t" l="l"/>
            <a:pathLst>
              <a:path h="2093889" w="782591">
                <a:moveTo>
                  <a:pt x="0" y="0"/>
                </a:moveTo>
                <a:lnTo>
                  <a:pt x="782591" y="0"/>
                </a:lnTo>
                <a:lnTo>
                  <a:pt x="782591" y="2093889"/>
                </a:lnTo>
                <a:lnTo>
                  <a:pt x="0" y="2093889"/>
                </a:lnTo>
                <a:lnTo>
                  <a:pt x="0" y="0"/>
                </a:lnTo>
                <a:close/>
              </a:path>
            </a:pathLst>
          </a:custGeom>
          <a:blipFill>
            <a:blip r:embed="rId2"/>
            <a:stretch>
              <a:fillRect l="0" t="0" r="0" b="0"/>
            </a:stretch>
          </a:blipFill>
        </p:spPr>
      </p:sp>
      <p:sp>
        <p:nvSpPr>
          <p:cNvPr name="Freeform 6" id="6"/>
          <p:cNvSpPr/>
          <p:nvPr/>
        </p:nvSpPr>
        <p:spPr>
          <a:xfrm flipH="false" flipV="false" rot="-7622167">
            <a:off x="-4428296" y="-4772161"/>
            <a:ext cx="10913992" cy="5287704"/>
          </a:xfrm>
          <a:custGeom>
            <a:avLst/>
            <a:gdLst/>
            <a:ahLst/>
            <a:cxnLst/>
            <a:rect r="r" b="b" t="t" l="l"/>
            <a:pathLst>
              <a:path h="5287704" w="10913992">
                <a:moveTo>
                  <a:pt x="0" y="0"/>
                </a:moveTo>
                <a:lnTo>
                  <a:pt x="10913992" y="0"/>
                </a:lnTo>
                <a:lnTo>
                  <a:pt x="10913992" y="5287705"/>
                </a:lnTo>
                <a:lnTo>
                  <a:pt x="0" y="5287705"/>
                </a:lnTo>
                <a:lnTo>
                  <a:pt x="0" y="0"/>
                </a:lnTo>
                <a:close/>
              </a:path>
            </a:pathLst>
          </a:custGeom>
          <a:blipFill>
            <a:blip r:embed="rId3"/>
            <a:stretch>
              <a:fillRect l="-731" t="0" r="-731" b="0"/>
            </a:stretch>
          </a:blipFill>
        </p:spPr>
      </p:sp>
      <p:sp>
        <p:nvSpPr>
          <p:cNvPr name="Freeform 7" id="7"/>
          <p:cNvSpPr/>
          <p:nvPr/>
        </p:nvSpPr>
        <p:spPr>
          <a:xfrm flipH="false" flipV="false" rot="2496202">
            <a:off x="-5856360" y="-2152587"/>
            <a:ext cx="9016398" cy="1792009"/>
          </a:xfrm>
          <a:custGeom>
            <a:avLst/>
            <a:gdLst/>
            <a:ahLst/>
            <a:cxnLst/>
            <a:rect r="r" b="b" t="t" l="l"/>
            <a:pathLst>
              <a:path h="1792009" w="9016398">
                <a:moveTo>
                  <a:pt x="0" y="0"/>
                </a:moveTo>
                <a:lnTo>
                  <a:pt x="9016398" y="0"/>
                </a:lnTo>
                <a:lnTo>
                  <a:pt x="9016398" y="1792009"/>
                </a:lnTo>
                <a:lnTo>
                  <a:pt x="0" y="1792009"/>
                </a:lnTo>
                <a:lnTo>
                  <a:pt x="0" y="0"/>
                </a:lnTo>
                <a:close/>
              </a:path>
            </a:pathLst>
          </a:custGeom>
          <a:blipFill>
            <a:blip r:embed="rId4"/>
            <a:stretch>
              <a:fillRect l="0" t="0" r="0" b="0"/>
            </a:stretch>
          </a:blipFill>
        </p:spPr>
      </p:sp>
      <p:sp>
        <p:nvSpPr>
          <p:cNvPr name="Freeform 8" id="8"/>
          <p:cNvSpPr/>
          <p:nvPr/>
        </p:nvSpPr>
        <p:spPr>
          <a:xfrm flipH="false" flipV="false" rot="-10800000">
            <a:off x="7965960" y="8054173"/>
            <a:ext cx="2521733" cy="1204127"/>
          </a:xfrm>
          <a:custGeom>
            <a:avLst/>
            <a:gdLst/>
            <a:ahLst/>
            <a:cxnLst/>
            <a:rect r="r" b="b" t="t" l="l"/>
            <a:pathLst>
              <a:path h="1204127" w="2521733">
                <a:moveTo>
                  <a:pt x="0" y="0"/>
                </a:moveTo>
                <a:lnTo>
                  <a:pt x="2521732" y="0"/>
                </a:lnTo>
                <a:lnTo>
                  <a:pt x="2521732" y="1204127"/>
                </a:lnTo>
                <a:lnTo>
                  <a:pt x="0" y="1204127"/>
                </a:lnTo>
                <a:lnTo>
                  <a:pt x="0" y="0"/>
                </a:lnTo>
                <a:close/>
              </a:path>
            </a:pathLst>
          </a:custGeom>
          <a:blipFill>
            <a:blip r:embed="rId5"/>
            <a:stretch>
              <a:fillRect l="0" t="0" r="0" b="0"/>
            </a:stretch>
          </a:blipFill>
        </p:spPr>
      </p:sp>
      <p:grpSp>
        <p:nvGrpSpPr>
          <p:cNvPr name="Group 9" id="9"/>
          <p:cNvGrpSpPr/>
          <p:nvPr/>
        </p:nvGrpSpPr>
        <p:grpSpPr>
          <a:xfrm rot="0">
            <a:off x="2673350" y="1390895"/>
            <a:ext cx="13411752" cy="1552437"/>
            <a:chOff x="0" y="0"/>
            <a:chExt cx="3532313" cy="408872"/>
          </a:xfrm>
        </p:grpSpPr>
        <p:sp>
          <p:nvSpPr>
            <p:cNvPr name="Freeform 10" id="10"/>
            <p:cNvSpPr/>
            <p:nvPr/>
          </p:nvSpPr>
          <p:spPr>
            <a:xfrm flipH="false" flipV="false" rot="0">
              <a:off x="0" y="0"/>
              <a:ext cx="3532313" cy="408872"/>
            </a:xfrm>
            <a:custGeom>
              <a:avLst/>
              <a:gdLst/>
              <a:ahLst/>
              <a:cxnLst/>
              <a:rect r="r" b="b" t="t" l="l"/>
              <a:pathLst>
                <a:path h="408872" w="3532313">
                  <a:moveTo>
                    <a:pt x="29440" y="0"/>
                  </a:moveTo>
                  <a:lnTo>
                    <a:pt x="3502873" y="0"/>
                  </a:lnTo>
                  <a:cubicBezTo>
                    <a:pt x="3510681" y="0"/>
                    <a:pt x="3518169" y="3102"/>
                    <a:pt x="3523690" y="8623"/>
                  </a:cubicBezTo>
                  <a:cubicBezTo>
                    <a:pt x="3529211" y="14144"/>
                    <a:pt x="3532313" y="21632"/>
                    <a:pt x="3532313" y="29440"/>
                  </a:cubicBezTo>
                  <a:lnTo>
                    <a:pt x="3532313" y="379433"/>
                  </a:lnTo>
                  <a:cubicBezTo>
                    <a:pt x="3532313" y="387240"/>
                    <a:pt x="3529211" y="394729"/>
                    <a:pt x="3523690" y="400250"/>
                  </a:cubicBezTo>
                  <a:cubicBezTo>
                    <a:pt x="3518169" y="405771"/>
                    <a:pt x="3510681" y="408872"/>
                    <a:pt x="3502873" y="408872"/>
                  </a:cubicBezTo>
                  <a:lnTo>
                    <a:pt x="29440" y="408872"/>
                  </a:lnTo>
                  <a:cubicBezTo>
                    <a:pt x="21632" y="408872"/>
                    <a:pt x="14144" y="405771"/>
                    <a:pt x="8623" y="400250"/>
                  </a:cubicBezTo>
                  <a:cubicBezTo>
                    <a:pt x="3102" y="394729"/>
                    <a:pt x="0" y="387240"/>
                    <a:pt x="0" y="379433"/>
                  </a:cubicBezTo>
                  <a:lnTo>
                    <a:pt x="0" y="29440"/>
                  </a:lnTo>
                  <a:cubicBezTo>
                    <a:pt x="0" y="21632"/>
                    <a:pt x="3102" y="14144"/>
                    <a:pt x="8623" y="8623"/>
                  </a:cubicBezTo>
                  <a:cubicBezTo>
                    <a:pt x="14144" y="3102"/>
                    <a:pt x="21632" y="0"/>
                    <a:pt x="29440" y="0"/>
                  </a:cubicBezTo>
                  <a:close/>
                </a:path>
              </a:pathLst>
            </a:custGeom>
            <a:solidFill>
              <a:srgbClr val="2ABFC0"/>
            </a:solidFill>
          </p:spPr>
        </p:sp>
        <p:sp>
          <p:nvSpPr>
            <p:cNvPr name="TextBox 11" id="11"/>
            <p:cNvSpPr txBox="true"/>
            <p:nvPr/>
          </p:nvSpPr>
          <p:spPr>
            <a:xfrm>
              <a:off x="0" y="-47625"/>
              <a:ext cx="3532313" cy="456497"/>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4600298" y="3820212"/>
            <a:ext cx="9087404" cy="3871237"/>
            <a:chOff x="0" y="0"/>
            <a:chExt cx="1624483" cy="692030"/>
          </a:xfrm>
        </p:grpSpPr>
        <p:sp>
          <p:nvSpPr>
            <p:cNvPr name="Freeform 13" id="13"/>
            <p:cNvSpPr/>
            <p:nvPr/>
          </p:nvSpPr>
          <p:spPr>
            <a:xfrm flipH="false" flipV="false" rot="0">
              <a:off x="0" y="0"/>
              <a:ext cx="1624483" cy="692030"/>
            </a:xfrm>
            <a:custGeom>
              <a:avLst/>
              <a:gdLst/>
              <a:ahLst/>
              <a:cxnLst/>
              <a:rect r="r" b="b" t="t" l="l"/>
              <a:pathLst>
                <a:path h="692030" w="1624483">
                  <a:moveTo>
                    <a:pt x="43449" y="0"/>
                  </a:moveTo>
                  <a:lnTo>
                    <a:pt x="1581034" y="0"/>
                  </a:lnTo>
                  <a:cubicBezTo>
                    <a:pt x="1592558" y="0"/>
                    <a:pt x="1603609" y="4578"/>
                    <a:pt x="1611757" y="12726"/>
                  </a:cubicBezTo>
                  <a:cubicBezTo>
                    <a:pt x="1619906" y="20874"/>
                    <a:pt x="1624483" y="31926"/>
                    <a:pt x="1624483" y="43449"/>
                  </a:cubicBezTo>
                  <a:lnTo>
                    <a:pt x="1624483" y="648582"/>
                  </a:lnTo>
                  <a:cubicBezTo>
                    <a:pt x="1624483" y="672578"/>
                    <a:pt x="1605031" y="692030"/>
                    <a:pt x="1581034" y="692030"/>
                  </a:cubicBezTo>
                  <a:lnTo>
                    <a:pt x="43449" y="692030"/>
                  </a:lnTo>
                  <a:cubicBezTo>
                    <a:pt x="31926" y="692030"/>
                    <a:pt x="20874" y="687453"/>
                    <a:pt x="12726" y="679305"/>
                  </a:cubicBezTo>
                  <a:cubicBezTo>
                    <a:pt x="4578" y="671156"/>
                    <a:pt x="0" y="660105"/>
                    <a:pt x="0" y="648582"/>
                  </a:cubicBezTo>
                  <a:lnTo>
                    <a:pt x="0" y="43449"/>
                  </a:lnTo>
                  <a:cubicBezTo>
                    <a:pt x="0" y="31926"/>
                    <a:pt x="4578" y="20874"/>
                    <a:pt x="12726" y="12726"/>
                  </a:cubicBezTo>
                  <a:cubicBezTo>
                    <a:pt x="20874" y="4578"/>
                    <a:pt x="31926" y="0"/>
                    <a:pt x="43449" y="0"/>
                  </a:cubicBezTo>
                  <a:close/>
                </a:path>
              </a:pathLst>
            </a:custGeom>
            <a:solidFill>
              <a:srgbClr val="2ABFC0"/>
            </a:solidFill>
          </p:spPr>
        </p:sp>
        <p:sp>
          <p:nvSpPr>
            <p:cNvPr name="TextBox 14" id="14"/>
            <p:cNvSpPr txBox="true"/>
            <p:nvPr/>
          </p:nvSpPr>
          <p:spPr>
            <a:xfrm>
              <a:off x="0" y="-47625"/>
              <a:ext cx="1624483" cy="739655"/>
            </a:xfrm>
            <a:prstGeom prst="rect">
              <a:avLst/>
            </a:prstGeom>
          </p:spPr>
          <p:txBody>
            <a:bodyPr anchor="ctr" rtlCol="false" tIns="74845" lIns="74845" bIns="74845" rIns="74845"/>
            <a:lstStyle/>
            <a:p>
              <a:pPr algn="ctr">
                <a:lnSpc>
                  <a:spcPts val="3359"/>
                </a:lnSpc>
              </a:pPr>
            </a:p>
          </p:txBody>
        </p:sp>
      </p:grpSp>
      <p:sp>
        <p:nvSpPr>
          <p:cNvPr name="Freeform 15" id="15"/>
          <p:cNvSpPr/>
          <p:nvPr/>
        </p:nvSpPr>
        <p:spPr>
          <a:xfrm flipH="false" flipV="false" rot="1234733">
            <a:off x="11376808" y="797807"/>
            <a:ext cx="1917030" cy="2738614"/>
          </a:xfrm>
          <a:custGeom>
            <a:avLst/>
            <a:gdLst/>
            <a:ahLst/>
            <a:cxnLst/>
            <a:rect r="r" b="b" t="t" l="l"/>
            <a:pathLst>
              <a:path h="2738614" w="1917030">
                <a:moveTo>
                  <a:pt x="0" y="0"/>
                </a:moveTo>
                <a:lnTo>
                  <a:pt x="1917030" y="0"/>
                </a:lnTo>
                <a:lnTo>
                  <a:pt x="1917030" y="2738614"/>
                </a:lnTo>
                <a:lnTo>
                  <a:pt x="0" y="27386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true" flipV="false" rot="-3172948">
            <a:off x="2789456" y="3423418"/>
            <a:ext cx="1920661" cy="1246029"/>
          </a:xfrm>
          <a:custGeom>
            <a:avLst/>
            <a:gdLst/>
            <a:ahLst/>
            <a:cxnLst/>
            <a:rect r="r" b="b" t="t" l="l"/>
            <a:pathLst>
              <a:path h="1246029" w="1920661">
                <a:moveTo>
                  <a:pt x="1920661" y="0"/>
                </a:moveTo>
                <a:lnTo>
                  <a:pt x="0" y="0"/>
                </a:lnTo>
                <a:lnTo>
                  <a:pt x="0" y="1246028"/>
                </a:lnTo>
                <a:lnTo>
                  <a:pt x="1920661" y="1246028"/>
                </a:lnTo>
                <a:lnTo>
                  <a:pt x="1920661"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7" id="17"/>
          <p:cNvSpPr txBox="true"/>
          <p:nvPr/>
        </p:nvSpPr>
        <p:spPr>
          <a:xfrm rot="0">
            <a:off x="1357908" y="1586089"/>
            <a:ext cx="16230600" cy="1152525"/>
          </a:xfrm>
          <a:prstGeom prst="rect">
            <a:avLst/>
          </a:prstGeom>
        </p:spPr>
        <p:txBody>
          <a:bodyPr anchor="t" rtlCol="false" tIns="0" lIns="0" bIns="0" rIns="0">
            <a:spAutoFit/>
          </a:bodyPr>
          <a:lstStyle/>
          <a:p>
            <a:pPr algn="ctr" marL="0" indent="0" lvl="0">
              <a:lnSpc>
                <a:spcPts val="9000"/>
              </a:lnSpc>
              <a:spcBef>
                <a:spcPct val="0"/>
              </a:spcBef>
            </a:pPr>
            <a:r>
              <a:rPr lang="en-US" sz="7500">
                <a:solidFill>
                  <a:srgbClr val="FFFFFF"/>
                </a:solidFill>
                <a:latin typeface="Alfa Slab One"/>
              </a:rPr>
              <a:t>Lưu ý</a:t>
            </a:r>
          </a:p>
        </p:txBody>
      </p:sp>
      <p:sp>
        <p:nvSpPr>
          <p:cNvPr name="TextBox 18" id="18"/>
          <p:cNvSpPr txBox="true"/>
          <p:nvPr/>
        </p:nvSpPr>
        <p:spPr>
          <a:xfrm rot="0">
            <a:off x="4657831" y="4536723"/>
            <a:ext cx="8790185" cy="2770875"/>
          </a:xfrm>
          <a:prstGeom prst="rect">
            <a:avLst/>
          </a:prstGeom>
        </p:spPr>
        <p:txBody>
          <a:bodyPr anchor="t" rtlCol="false" tIns="0" lIns="0" bIns="0" rIns="0">
            <a:spAutoFit/>
          </a:bodyPr>
          <a:lstStyle/>
          <a:p>
            <a:pPr algn="just">
              <a:lnSpc>
                <a:spcPts val="6290"/>
              </a:lnSpc>
            </a:pPr>
            <a:r>
              <a:rPr lang="en-US" sz="4493">
                <a:solidFill>
                  <a:srgbClr val="000000"/>
                </a:solidFill>
                <a:latin typeface="Cabin"/>
              </a:rPr>
              <a:t>Đối với phương pháp tìm kiếm nhị phân thì yêu cầu mảng phải được sắp xếp.</a:t>
            </a:r>
          </a:p>
          <a:p>
            <a:pPr>
              <a:lnSpc>
                <a:spcPts val="3258"/>
              </a:lnSpc>
            </a:pPr>
          </a:p>
        </p:txBody>
      </p:sp>
      <p:sp>
        <p:nvSpPr>
          <p:cNvPr name="Freeform 19" id="19"/>
          <p:cNvSpPr/>
          <p:nvPr/>
        </p:nvSpPr>
        <p:spPr>
          <a:xfrm flipH="true" flipV="false" rot="9060193">
            <a:off x="13075838" y="7431158"/>
            <a:ext cx="1920661" cy="1246029"/>
          </a:xfrm>
          <a:custGeom>
            <a:avLst/>
            <a:gdLst/>
            <a:ahLst/>
            <a:cxnLst/>
            <a:rect r="r" b="b" t="t" l="l"/>
            <a:pathLst>
              <a:path h="1246029" w="1920661">
                <a:moveTo>
                  <a:pt x="1920661" y="0"/>
                </a:moveTo>
                <a:lnTo>
                  <a:pt x="0" y="0"/>
                </a:lnTo>
                <a:lnTo>
                  <a:pt x="0" y="1246029"/>
                </a:lnTo>
                <a:lnTo>
                  <a:pt x="1920661" y="1246029"/>
                </a:lnTo>
                <a:lnTo>
                  <a:pt x="1920661"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2ABFC0"/>
        </a:solidFill>
      </p:bgPr>
    </p:bg>
    <p:spTree>
      <p:nvGrpSpPr>
        <p:cNvPr id="1" name=""/>
        <p:cNvGrpSpPr/>
        <p:nvPr/>
      </p:nvGrpSpPr>
      <p:grpSpPr>
        <a:xfrm>
          <a:off x="0" y="0"/>
          <a:ext cx="0" cy="0"/>
          <a:chOff x="0" y="0"/>
          <a:chExt cx="0" cy="0"/>
        </a:xfrm>
      </p:grpSpPr>
      <p:grpSp>
        <p:nvGrpSpPr>
          <p:cNvPr name="Group 2" id="2"/>
          <p:cNvGrpSpPr/>
          <p:nvPr/>
        </p:nvGrpSpPr>
        <p:grpSpPr>
          <a:xfrm rot="0">
            <a:off x="292336" y="248246"/>
            <a:ext cx="17703329" cy="9790509"/>
            <a:chOff x="0" y="0"/>
            <a:chExt cx="4662605" cy="2578570"/>
          </a:xfrm>
        </p:grpSpPr>
        <p:sp>
          <p:nvSpPr>
            <p:cNvPr name="Freeform 3" id="3"/>
            <p:cNvSpPr/>
            <p:nvPr/>
          </p:nvSpPr>
          <p:spPr>
            <a:xfrm flipH="false" flipV="false" rot="0">
              <a:off x="0" y="0"/>
              <a:ext cx="4662605" cy="2578570"/>
            </a:xfrm>
            <a:custGeom>
              <a:avLst/>
              <a:gdLst/>
              <a:ahLst/>
              <a:cxnLst/>
              <a:rect r="r" b="b" t="t" l="l"/>
              <a:pathLst>
                <a:path h="2578570" w="4662605">
                  <a:moveTo>
                    <a:pt x="22303" y="0"/>
                  </a:moveTo>
                  <a:lnTo>
                    <a:pt x="4640302" y="0"/>
                  </a:lnTo>
                  <a:cubicBezTo>
                    <a:pt x="4652620" y="0"/>
                    <a:pt x="4662605" y="9985"/>
                    <a:pt x="4662605" y="22303"/>
                  </a:cubicBezTo>
                  <a:lnTo>
                    <a:pt x="4662605" y="2556267"/>
                  </a:lnTo>
                  <a:cubicBezTo>
                    <a:pt x="4662605" y="2568585"/>
                    <a:pt x="4652620" y="2578570"/>
                    <a:pt x="4640302" y="2578570"/>
                  </a:cubicBezTo>
                  <a:lnTo>
                    <a:pt x="22303" y="2578570"/>
                  </a:lnTo>
                  <a:cubicBezTo>
                    <a:pt x="9985" y="2578570"/>
                    <a:pt x="0" y="2568585"/>
                    <a:pt x="0" y="2556267"/>
                  </a:cubicBezTo>
                  <a:lnTo>
                    <a:pt x="0" y="22303"/>
                  </a:lnTo>
                  <a:cubicBezTo>
                    <a:pt x="0" y="9985"/>
                    <a:pt x="9985" y="0"/>
                    <a:pt x="22303" y="0"/>
                  </a:cubicBezTo>
                  <a:close/>
                </a:path>
              </a:pathLst>
            </a:custGeom>
            <a:solidFill>
              <a:srgbClr val="F1E6B8"/>
            </a:solidFill>
          </p:spPr>
        </p:sp>
        <p:sp>
          <p:nvSpPr>
            <p:cNvPr name="TextBox 4" id="4"/>
            <p:cNvSpPr txBox="true"/>
            <p:nvPr/>
          </p:nvSpPr>
          <p:spPr>
            <a:xfrm>
              <a:off x="0" y="-47625"/>
              <a:ext cx="4662605" cy="2626195"/>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028700" y="2409854"/>
            <a:ext cx="9412121" cy="5471775"/>
            <a:chOff x="0" y="0"/>
            <a:chExt cx="1682530" cy="978146"/>
          </a:xfrm>
        </p:grpSpPr>
        <p:sp>
          <p:nvSpPr>
            <p:cNvPr name="Freeform 6" id="6"/>
            <p:cNvSpPr/>
            <p:nvPr/>
          </p:nvSpPr>
          <p:spPr>
            <a:xfrm flipH="false" flipV="false" rot="0">
              <a:off x="0" y="0"/>
              <a:ext cx="1682530" cy="978146"/>
            </a:xfrm>
            <a:custGeom>
              <a:avLst/>
              <a:gdLst/>
              <a:ahLst/>
              <a:cxnLst/>
              <a:rect r="r" b="b" t="t" l="l"/>
              <a:pathLst>
                <a:path h="978146" w="1682530">
                  <a:moveTo>
                    <a:pt x="41950" y="0"/>
                  </a:moveTo>
                  <a:lnTo>
                    <a:pt x="1640580" y="0"/>
                  </a:lnTo>
                  <a:cubicBezTo>
                    <a:pt x="1663749" y="0"/>
                    <a:pt x="1682530" y="18782"/>
                    <a:pt x="1682530" y="41950"/>
                  </a:cubicBezTo>
                  <a:lnTo>
                    <a:pt x="1682530" y="936196"/>
                  </a:lnTo>
                  <a:cubicBezTo>
                    <a:pt x="1682530" y="959364"/>
                    <a:pt x="1663749" y="978146"/>
                    <a:pt x="1640580" y="978146"/>
                  </a:cubicBezTo>
                  <a:lnTo>
                    <a:pt x="41950" y="978146"/>
                  </a:lnTo>
                  <a:cubicBezTo>
                    <a:pt x="18782" y="978146"/>
                    <a:pt x="0" y="959364"/>
                    <a:pt x="0" y="936196"/>
                  </a:cubicBezTo>
                  <a:lnTo>
                    <a:pt x="0" y="41950"/>
                  </a:lnTo>
                  <a:cubicBezTo>
                    <a:pt x="0" y="18782"/>
                    <a:pt x="18782" y="0"/>
                    <a:pt x="41950" y="0"/>
                  </a:cubicBezTo>
                  <a:close/>
                </a:path>
              </a:pathLst>
            </a:custGeom>
            <a:solidFill>
              <a:srgbClr val="2ABFC0"/>
            </a:solidFill>
            <a:ln cap="rnd">
              <a:noFill/>
              <a:prstDash val="solid"/>
              <a:round/>
            </a:ln>
          </p:spPr>
        </p:sp>
        <p:sp>
          <p:nvSpPr>
            <p:cNvPr name="TextBox 7" id="7"/>
            <p:cNvSpPr txBox="true"/>
            <p:nvPr/>
          </p:nvSpPr>
          <p:spPr>
            <a:xfrm>
              <a:off x="0" y="-47625"/>
              <a:ext cx="1682530" cy="1025771"/>
            </a:xfrm>
            <a:prstGeom prst="rect">
              <a:avLst/>
            </a:prstGeom>
          </p:spPr>
          <p:txBody>
            <a:bodyPr anchor="ctr" rtlCol="false" tIns="74845" lIns="74845" bIns="74845" rIns="74845"/>
            <a:lstStyle/>
            <a:p>
              <a:pPr algn="ctr">
                <a:lnSpc>
                  <a:spcPts val="3359"/>
                </a:lnSpc>
              </a:pPr>
            </a:p>
          </p:txBody>
        </p:sp>
      </p:grpSp>
      <p:sp>
        <p:nvSpPr>
          <p:cNvPr name="TextBox 8" id="8"/>
          <p:cNvSpPr txBox="true"/>
          <p:nvPr/>
        </p:nvSpPr>
        <p:spPr>
          <a:xfrm rot="0">
            <a:off x="1761056" y="4547402"/>
            <a:ext cx="7947410" cy="2295525"/>
          </a:xfrm>
          <a:prstGeom prst="rect">
            <a:avLst/>
          </a:prstGeom>
        </p:spPr>
        <p:txBody>
          <a:bodyPr anchor="t" rtlCol="false" tIns="0" lIns="0" bIns="0" rIns="0">
            <a:spAutoFit/>
          </a:bodyPr>
          <a:lstStyle/>
          <a:p>
            <a:pPr algn="ctr" marL="0" indent="0" lvl="0">
              <a:lnSpc>
                <a:spcPts val="9000"/>
              </a:lnSpc>
              <a:spcBef>
                <a:spcPct val="0"/>
              </a:spcBef>
            </a:pPr>
            <a:r>
              <a:rPr lang="en-US" sz="7500">
                <a:solidFill>
                  <a:srgbClr val="FFFFFF"/>
                </a:solidFill>
                <a:latin typeface="Alfa Slab One"/>
              </a:rPr>
              <a:t>Giới thiệu về STL</a:t>
            </a:r>
          </a:p>
        </p:txBody>
      </p:sp>
      <p:sp>
        <p:nvSpPr>
          <p:cNvPr name="TextBox 9" id="9"/>
          <p:cNvSpPr txBox="true"/>
          <p:nvPr/>
        </p:nvSpPr>
        <p:spPr>
          <a:xfrm rot="0">
            <a:off x="4894942" y="2922894"/>
            <a:ext cx="1753755" cy="1543050"/>
          </a:xfrm>
          <a:prstGeom prst="rect">
            <a:avLst/>
          </a:prstGeom>
        </p:spPr>
        <p:txBody>
          <a:bodyPr anchor="t" rtlCol="false" tIns="0" lIns="0" bIns="0" rIns="0">
            <a:spAutoFit/>
          </a:bodyPr>
          <a:lstStyle/>
          <a:p>
            <a:pPr algn="ctr">
              <a:lnSpc>
                <a:spcPts val="12599"/>
              </a:lnSpc>
              <a:spcBef>
                <a:spcPct val="0"/>
              </a:spcBef>
            </a:pPr>
            <a:r>
              <a:rPr lang="en-US" sz="9000">
                <a:solidFill>
                  <a:srgbClr val="F3D339"/>
                </a:solidFill>
                <a:latin typeface="Alfa Slab One"/>
              </a:rPr>
              <a:t>2</a:t>
            </a:r>
          </a:p>
        </p:txBody>
      </p:sp>
      <p:sp>
        <p:nvSpPr>
          <p:cNvPr name="Freeform 10" id="10"/>
          <p:cNvSpPr/>
          <p:nvPr/>
        </p:nvSpPr>
        <p:spPr>
          <a:xfrm flipH="false" flipV="false" rot="0">
            <a:off x="9344969" y="921282"/>
            <a:ext cx="7914331" cy="7271291"/>
          </a:xfrm>
          <a:custGeom>
            <a:avLst/>
            <a:gdLst/>
            <a:ahLst/>
            <a:cxnLst/>
            <a:rect r="r" b="b" t="t" l="l"/>
            <a:pathLst>
              <a:path h="7271291" w="7914331">
                <a:moveTo>
                  <a:pt x="0" y="0"/>
                </a:moveTo>
                <a:lnTo>
                  <a:pt x="7914331" y="0"/>
                </a:lnTo>
                <a:lnTo>
                  <a:pt x="7914331" y="7271291"/>
                </a:lnTo>
                <a:lnTo>
                  <a:pt x="0" y="72712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9135230">
            <a:off x="-192171" y="-1590746"/>
            <a:ext cx="17118361" cy="3402274"/>
          </a:xfrm>
          <a:custGeom>
            <a:avLst/>
            <a:gdLst/>
            <a:ahLst/>
            <a:cxnLst/>
            <a:rect r="r" b="b" t="t" l="l"/>
            <a:pathLst>
              <a:path h="3402274" w="17118361">
                <a:moveTo>
                  <a:pt x="0" y="0"/>
                </a:moveTo>
                <a:lnTo>
                  <a:pt x="17118361" y="0"/>
                </a:lnTo>
                <a:lnTo>
                  <a:pt x="17118361" y="3402275"/>
                </a:lnTo>
                <a:lnTo>
                  <a:pt x="0" y="3402275"/>
                </a:lnTo>
                <a:lnTo>
                  <a:pt x="0" y="0"/>
                </a:lnTo>
                <a:close/>
              </a:path>
            </a:pathLst>
          </a:custGeom>
          <a:blipFill>
            <a:blip r:embed="rId4"/>
            <a:stretch>
              <a:fillRect l="0" t="0" r="0" b="0"/>
            </a:stretch>
          </a:blipFill>
        </p:spPr>
      </p:sp>
      <p:sp>
        <p:nvSpPr>
          <p:cNvPr name="Freeform 12" id="12"/>
          <p:cNvSpPr/>
          <p:nvPr/>
        </p:nvSpPr>
        <p:spPr>
          <a:xfrm flipH="false" flipV="false" rot="0">
            <a:off x="4175599" y="8372848"/>
            <a:ext cx="2711450" cy="669954"/>
          </a:xfrm>
          <a:custGeom>
            <a:avLst/>
            <a:gdLst/>
            <a:ahLst/>
            <a:cxnLst/>
            <a:rect r="r" b="b" t="t" l="l"/>
            <a:pathLst>
              <a:path h="669954" w="2711450">
                <a:moveTo>
                  <a:pt x="0" y="0"/>
                </a:moveTo>
                <a:lnTo>
                  <a:pt x="2711451" y="0"/>
                </a:lnTo>
                <a:lnTo>
                  <a:pt x="2711451" y="669954"/>
                </a:lnTo>
                <a:lnTo>
                  <a:pt x="0" y="669954"/>
                </a:lnTo>
                <a:lnTo>
                  <a:pt x="0" y="0"/>
                </a:lnTo>
                <a:close/>
              </a:path>
            </a:pathLst>
          </a:custGeom>
          <a:blipFill>
            <a:blip r:embed="rId5"/>
            <a:stretch>
              <a:fillRect l="0" t="0" r="0" b="0"/>
            </a:stretch>
          </a:blipFill>
        </p:spPr>
      </p:sp>
      <p:sp>
        <p:nvSpPr>
          <p:cNvPr name="Freeform 13" id="13"/>
          <p:cNvSpPr/>
          <p:nvPr/>
        </p:nvSpPr>
        <p:spPr>
          <a:xfrm flipH="false" flipV="false" rot="-8006040">
            <a:off x="11698931" y="8161983"/>
            <a:ext cx="4455819" cy="2192634"/>
          </a:xfrm>
          <a:custGeom>
            <a:avLst/>
            <a:gdLst/>
            <a:ahLst/>
            <a:cxnLst/>
            <a:rect r="r" b="b" t="t" l="l"/>
            <a:pathLst>
              <a:path h="2192634" w="4455819">
                <a:moveTo>
                  <a:pt x="0" y="0"/>
                </a:moveTo>
                <a:lnTo>
                  <a:pt x="4455819" y="0"/>
                </a:lnTo>
                <a:lnTo>
                  <a:pt x="4455819" y="2192634"/>
                </a:lnTo>
                <a:lnTo>
                  <a:pt x="0" y="2192634"/>
                </a:lnTo>
                <a:lnTo>
                  <a:pt x="0" y="0"/>
                </a:lnTo>
                <a:close/>
              </a:path>
            </a:pathLst>
          </a:custGeom>
          <a:blipFill>
            <a:blip r:embed="rId6"/>
            <a:stretch>
              <a:fillRect l="0" t="0" r="0" b="0"/>
            </a:stretch>
          </a:blipFill>
        </p:spPr>
      </p:sp>
    </p:spTree>
  </p:cSld>
  <p:clrMapOvr>
    <a:masterClrMapping/>
  </p:clrMapOvr>
  <p:transition spd="fast">
    <p:cover dir="d"/>
  </p:transition>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1E6B8"/>
        </a:solidFill>
      </p:bgPr>
    </p:bg>
    <p:spTree>
      <p:nvGrpSpPr>
        <p:cNvPr id="1" name=""/>
        <p:cNvGrpSpPr/>
        <p:nvPr/>
      </p:nvGrpSpPr>
      <p:grpSpPr>
        <a:xfrm>
          <a:off x="0" y="0"/>
          <a:ext cx="0" cy="0"/>
          <a:chOff x="0" y="0"/>
          <a:chExt cx="0" cy="0"/>
        </a:xfrm>
      </p:grpSpPr>
      <p:grpSp>
        <p:nvGrpSpPr>
          <p:cNvPr name="Group 2" id="2"/>
          <p:cNvGrpSpPr/>
          <p:nvPr/>
        </p:nvGrpSpPr>
        <p:grpSpPr>
          <a:xfrm rot="0">
            <a:off x="292336" y="248246"/>
            <a:ext cx="17703329" cy="9790509"/>
            <a:chOff x="0" y="0"/>
            <a:chExt cx="4662605" cy="2578570"/>
          </a:xfrm>
        </p:grpSpPr>
        <p:sp>
          <p:nvSpPr>
            <p:cNvPr name="Freeform 3" id="3"/>
            <p:cNvSpPr/>
            <p:nvPr/>
          </p:nvSpPr>
          <p:spPr>
            <a:xfrm flipH="false" flipV="false" rot="0">
              <a:off x="0" y="0"/>
              <a:ext cx="4662605" cy="2578570"/>
            </a:xfrm>
            <a:custGeom>
              <a:avLst/>
              <a:gdLst/>
              <a:ahLst/>
              <a:cxnLst/>
              <a:rect r="r" b="b" t="t" l="l"/>
              <a:pathLst>
                <a:path h="2578570" w="4662605">
                  <a:moveTo>
                    <a:pt x="22303" y="0"/>
                  </a:moveTo>
                  <a:lnTo>
                    <a:pt x="4640302" y="0"/>
                  </a:lnTo>
                  <a:cubicBezTo>
                    <a:pt x="4652620" y="0"/>
                    <a:pt x="4662605" y="9985"/>
                    <a:pt x="4662605" y="22303"/>
                  </a:cubicBezTo>
                  <a:lnTo>
                    <a:pt x="4662605" y="2556267"/>
                  </a:lnTo>
                  <a:cubicBezTo>
                    <a:pt x="4662605" y="2568585"/>
                    <a:pt x="4652620" y="2578570"/>
                    <a:pt x="4640302" y="2578570"/>
                  </a:cubicBezTo>
                  <a:lnTo>
                    <a:pt x="22303" y="2578570"/>
                  </a:lnTo>
                  <a:cubicBezTo>
                    <a:pt x="9985" y="2578570"/>
                    <a:pt x="0" y="2568585"/>
                    <a:pt x="0" y="2556267"/>
                  </a:cubicBezTo>
                  <a:lnTo>
                    <a:pt x="0" y="22303"/>
                  </a:lnTo>
                  <a:cubicBezTo>
                    <a:pt x="0" y="9985"/>
                    <a:pt x="9985" y="0"/>
                    <a:pt x="22303" y="0"/>
                  </a:cubicBezTo>
                  <a:close/>
                </a:path>
              </a:pathLst>
            </a:custGeom>
            <a:solidFill>
              <a:srgbClr val="2ABFC0"/>
            </a:solidFill>
          </p:spPr>
        </p:sp>
        <p:sp>
          <p:nvSpPr>
            <p:cNvPr name="TextBox 4" id="4"/>
            <p:cNvSpPr txBox="true"/>
            <p:nvPr/>
          </p:nvSpPr>
          <p:spPr>
            <a:xfrm>
              <a:off x="0" y="-47625"/>
              <a:ext cx="4662605" cy="2626195"/>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8601954" y="948175"/>
            <a:ext cx="8535169" cy="3411101"/>
            <a:chOff x="0" y="0"/>
            <a:chExt cx="2247946" cy="898397"/>
          </a:xfrm>
        </p:grpSpPr>
        <p:sp>
          <p:nvSpPr>
            <p:cNvPr name="Freeform 6" id="6"/>
            <p:cNvSpPr/>
            <p:nvPr/>
          </p:nvSpPr>
          <p:spPr>
            <a:xfrm flipH="false" flipV="false" rot="0">
              <a:off x="0" y="0"/>
              <a:ext cx="2247946" cy="898397"/>
            </a:xfrm>
            <a:custGeom>
              <a:avLst/>
              <a:gdLst/>
              <a:ahLst/>
              <a:cxnLst/>
              <a:rect r="r" b="b" t="t" l="l"/>
              <a:pathLst>
                <a:path h="898397" w="2247946">
                  <a:moveTo>
                    <a:pt x="46260" y="0"/>
                  </a:moveTo>
                  <a:lnTo>
                    <a:pt x="2201686" y="0"/>
                  </a:lnTo>
                  <a:cubicBezTo>
                    <a:pt x="2227235" y="0"/>
                    <a:pt x="2247946" y="20711"/>
                    <a:pt x="2247946" y="46260"/>
                  </a:cubicBezTo>
                  <a:lnTo>
                    <a:pt x="2247946" y="852137"/>
                  </a:lnTo>
                  <a:cubicBezTo>
                    <a:pt x="2247946" y="864406"/>
                    <a:pt x="2243072" y="876172"/>
                    <a:pt x="2234397" y="884848"/>
                  </a:cubicBezTo>
                  <a:cubicBezTo>
                    <a:pt x="2225721" y="893523"/>
                    <a:pt x="2213955" y="898397"/>
                    <a:pt x="2201686" y="898397"/>
                  </a:cubicBezTo>
                  <a:lnTo>
                    <a:pt x="46260" y="898397"/>
                  </a:lnTo>
                  <a:cubicBezTo>
                    <a:pt x="33991" y="898397"/>
                    <a:pt x="22225" y="893523"/>
                    <a:pt x="13549" y="884848"/>
                  </a:cubicBezTo>
                  <a:cubicBezTo>
                    <a:pt x="4874" y="876172"/>
                    <a:pt x="0" y="864406"/>
                    <a:pt x="0" y="852137"/>
                  </a:cubicBezTo>
                  <a:lnTo>
                    <a:pt x="0" y="46260"/>
                  </a:lnTo>
                  <a:cubicBezTo>
                    <a:pt x="0" y="33991"/>
                    <a:pt x="4874" y="22225"/>
                    <a:pt x="13549" y="13549"/>
                  </a:cubicBezTo>
                  <a:cubicBezTo>
                    <a:pt x="22225" y="4874"/>
                    <a:pt x="33991" y="0"/>
                    <a:pt x="46260" y="0"/>
                  </a:cubicBezTo>
                  <a:close/>
                </a:path>
              </a:pathLst>
            </a:custGeom>
            <a:solidFill>
              <a:srgbClr val="F1E6B8"/>
            </a:solidFill>
          </p:spPr>
        </p:sp>
        <p:sp>
          <p:nvSpPr>
            <p:cNvPr name="TextBox 7" id="7"/>
            <p:cNvSpPr txBox="true"/>
            <p:nvPr/>
          </p:nvSpPr>
          <p:spPr>
            <a:xfrm>
              <a:off x="0" y="-47625"/>
              <a:ext cx="2247946" cy="946022"/>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0">
            <a:off x="9497280" y="5098592"/>
            <a:ext cx="6919061" cy="3256919"/>
            <a:chOff x="0" y="0"/>
            <a:chExt cx="1822304" cy="857789"/>
          </a:xfrm>
        </p:grpSpPr>
        <p:sp>
          <p:nvSpPr>
            <p:cNvPr name="Freeform 9" id="9"/>
            <p:cNvSpPr/>
            <p:nvPr/>
          </p:nvSpPr>
          <p:spPr>
            <a:xfrm flipH="false" flipV="false" rot="0">
              <a:off x="0" y="0"/>
              <a:ext cx="1822304" cy="857790"/>
            </a:xfrm>
            <a:custGeom>
              <a:avLst/>
              <a:gdLst/>
              <a:ahLst/>
              <a:cxnLst/>
              <a:rect r="r" b="b" t="t" l="l"/>
              <a:pathLst>
                <a:path h="857790" w="1822304">
                  <a:moveTo>
                    <a:pt x="57065" y="0"/>
                  </a:moveTo>
                  <a:lnTo>
                    <a:pt x="1765239" y="0"/>
                  </a:lnTo>
                  <a:cubicBezTo>
                    <a:pt x="1796755" y="0"/>
                    <a:pt x="1822304" y="25549"/>
                    <a:pt x="1822304" y="57065"/>
                  </a:cubicBezTo>
                  <a:lnTo>
                    <a:pt x="1822304" y="800724"/>
                  </a:lnTo>
                  <a:cubicBezTo>
                    <a:pt x="1822304" y="815859"/>
                    <a:pt x="1816292" y="830374"/>
                    <a:pt x="1805590" y="841076"/>
                  </a:cubicBezTo>
                  <a:cubicBezTo>
                    <a:pt x="1794888" y="851777"/>
                    <a:pt x="1780373" y="857790"/>
                    <a:pt x="1765239" y="857790"/>
                  </a:cubicBezTo>
                  <a:lnTo>
                    <a:pt x="57065" y="857790"/>
                  </a:lnTo>
                  <a:cubicBezTo>
                    <a:pt x="25549" y="857790"/>
                    <a:pt x="0" y="832240"/>
                    <a:pt x="0" y="800724"/>
                  </a:cubicBezTo>
                  <a:lnTo>
                    <a:pt x="0" y="57065"/>
                  </a:lnTo>
                  <a:cubicBezTo>
                    <a:pt x="0" y="41931"/>
                    <a:pt x="6012" y="27416"/>
                    <a:pt x="16714" y="16714"/>
                  </a:cubicBezTo>
                  <a:cubicBezTo>
                    <a:pt x="27416" y="6012"/>
                    <a:pt x="41931" y="0"/>
                    <a:pt x="57065" y="0"/>
                  </a:cubicBezTo>
                  <a:close/>
                </a:path>
              </a:pathLst>
            </a:custGeom>
            <a:solidFill>
              <a:srgbClr val="F1E6B8"/>
            </a:solidFill>
          </p:spPr>
        </p:sp>
        <p:sp>
          <p:nvSpPr>
            <p:cNvPr name="TextBox 10" id="10"/>
            <p:cNvSpPr txBox="true"/>
            <p:nvPr/>
          </p:nvSpPr>
          <p:spPr>
            <a:xfrm>
              <a:off x="0" y="-47625"/>
              <a:ext cx="1822304" cy="905414"/>
            </a:xfrm>
            <a:prstGeom prst="rect">
              <a:avLst/>
            </a:prstGeom>
          </p:spPr>
          <p:txBody>
            <a:bodyPr anchor="ctr" rtlCol="false" tIns="50800" lIns="50800" bIns="50800" rIns="50800"/>
            <a:lstStyle/>
            <a:p>
              <a:pPr algn="ctr">
                <a:lnSpc>
                  <a:spcPts val="3359"/>
                </a:lnSpc>
              </a:pPr>
            </a:p>
          </p:txBody>
        </p:sp>
      </p:grpSp>
      <p:sp>
        <p:nvSpPr>
          <p:cNvPr name="TextBox 11" id="11"/>
          <p:cNvSpPr txBox="true"/>
          <p:nvPr/>
        </p:nvSpPr>
        <p:spPr>
          <a:xfrm rot="0">
            <a:off x="9497280" y="5440862"/>
            <a:ext cx="6744517" cy="3140710"/>
          </a:xfrm>
          <a:prstGeom prst="rect">
            <a:avLst/>
          </a:prstGeom>
        </p:spPr>
        <p:txBody>
          <a:bodyPr anchor="t" rtlCol="false" tIns="0" lIns="0" bIns="0" rIns="0">
            <a:spAutoFit/>
          </a:bodyPr>
          <a:lstStyle/>
          <a:p>
            <a:pPr algn="ctr">
              <a:lnSpc>
                <a:spcPts val="4159"/>
              </a:lnSpc>
            </a:pPr>
            <a:r>
              <a:rPr lang="en-US" sz="3199">
                <a:solidFill>
                  <a:srgbClr val="000000"/>
                </a:solidFill>
                <a:latin typeface="Cabin"/>
              </a:rPr>
              <a:t>    STL là một thư viện chứa những </a:t>
            </a:r>
            <a:r>
              <a:rPr lang="en-US" sz="3199" u="sng">
                <a:solidFill>
                  <a:srgbClr val="000000"/>
                </a:solidFill>
                <a:latin typeface="Cabin"/>
              </a:rPr>
              <a:t>template</a:t>
            </a:r>
            <a:r>
              <a:rPr lang="en-US" sz="3199">
                <a:solidFill>
                  <a:srgbClr val="000000"/>
                </a:solidFill>
                <a:latin typeface="Cabin"/>
              </a:rPr>
              <a:t> (khuôn mẫu) của CTDL và thuật toán được xây dựng một cách tổng quát nhất, nhằm hỗ trợ cho người dùng trong quá trình lập trình.</a:t>
            </a:r>
          </a:p>
          <a:p>
            <a:pPr algn="ctr">
              <a:lnSpc>
                <a:spcPts val="4159"/>
              </a:lnSpc>
            </a:pPr>
          </a:p>
        </p:txBody>
      </p:sp>
      <p:sp>
        <p:nvSpPr>
          <p:cNvPr name="Freeform 12" id="12"/>
          <p:cNvSpPr/>
          <p:nvPr/>
        </p:nvSpPr>
        <p:spPr>
          <a:xfrm flipH="false" flipV="false" rot="0">
            <a:off x="2626853" y="1689377"/>
            <a:ext cx="3192049" cy="746142"/>
          </a:xfrm>
          <a:custGeom>
            <a:avLst/>
            <a:gdLst/>
            <a:ahLst/>
            <a:cxnLst/>
            <a:rect r="r" b="b" t="t" l="l"/>
            <a:pathLst>
              <a:path h="746142" w="3192049">
                <a:moveTo>
                  <a:pt x="0" y="0"/>
                </a:moveTo>
                <a:lnTo>
                  <a:pt x="3192050" y="0"/>
                </a:lnTo>
                <a:lnTo>
                  <a:pt x="3192050" y="746142"/>
                </a:lnTo>
                <a:lnTo>
                  <a:pt x="0" y="746142"/>
                </a:lnTo>
                <a:lnTo>
                  <a:pt x="0" y="0"/>
                </a:lnTo>
                <a:close/>
              </a:path>
            </a:pathLst>
          </a:custGeom>
          <a:blipFill>
            <a:blip r:embed="rId2"/>
            <a:stretch>
              <a:fillRect l="0" t="0" r="0" b="0"/>
            </a:stretch>
          </a:blipFill>
        </p:spPr>
      </p:sp>
      <p:sp>
        <p:nvSpPr>
          <p:cNvPr name="Freeform 13" id="13"/>
          <p:cNvSpPr/>
          <p:nvPr/>
        </p:nvSpPr>
        <p:spPr>
          <a:xfrm flipH="false" flipV="false" rot="690074">
            <a:off x="13749754" y="9440232"/>
            <a:ext cx="21606573" cy="3907189"/>
          </a:xfrm>
          <a:custGeom>
            <a:avLst/>
            <a:gdLst/>
            <a:ahLst/>
            <a:cxnLst/>
            <a:rect r="r" b="b" t="t" l="l"/>
            <a:pathLst>
              <a:path h="3907189" w="21606573">
                <a:moveTo>
                  <a:pt x="0" y="0"/>
                </a:moveTo>
                <a:lnTo>
                  <a:pt x="21606573" y="0"/>
                </a:lnTo>
                <a:lnTo>
                  <a:pt x="21606573" y="3907189"/>
                </a:lnTo>
                <a:lnTo>
                  <a:pt x="0" y="3907189"/>
                </a:lnTo>
                <a:lnTo>
                  <a:pt x="0" y="0"/>
                </a:lnTo>
                <a:close/>
              </a:path>
            </a:pathLst>
          </a:custGeom>
          <a:blipFill>
            <a:blip r:embed="rId3"/>
            <a:stretch>
              <a:fillRect l="0" t="0" r="0" b="0"/>
            </a:stretch>
          </a:blipFill>
        </p:spPr>
      </p:sp>
      <p:sp>
        <p:nvSpPr>
          <p:cNvPr name="Freeform 14" id="14"/>
          <p:cNvSpPr/>
          <p:nvPr/>
        </p:nvSpPr>
        <p:spPr>
          <a:xfrm flipH="false" flipV="false" rot="0">
            <a:off x="1028700" y="2435519"/>
            <a:ext cx="6760586" cy="4553707"/>
          </a:xfrm>
          <a:custGeom>
            <a:avLst/>
            <a:gdLst/>
            <a:ahLst/>
            <a:cxnLst/>
            <a:rect r="r" b="b" t="t" l="l"/>
            <a:pathLst>
              <a:path h="4553707" w="6760586">
                <a:moveTo>
                  <a:pt x="0" y="0"/>
                </a:moveTo>
                <a:lnTo>
                  <a:pt x="6760586" y="0"/>
                </a:lnTo>
                <a:lnTo>
                  <a:pt x="6760586" y="4553707"/>
                </a:lnTo>
                <a:lnTo>
                  <a:pt x="0" y="4553707"/>
                </a:lnTo>
                <a:lnTo>
                  <a:pt x="0" y="0"/>
                </a:lnTo>
                <a:close/>
              </a:path>
            </a:pathLst>
          </a:custGeom>
          <a:blipFill>
            <a:blip r:embed="rId4"/>
            <a:stretch>
              <a:fillRect l="0" t="0" r="0" b="0"/>
            </a:stretch>
          </a:blipFill>
        </p:spPr>
      </p:sp>
      <p:sp>
        <p:nvSpPr>
          <p:cNvPr name="Freeform 15" id="15"/>
          <p:cNvSpPr/>
          <p:nvPr/>
        </p:nvSpPr>
        <p:spPr>
          <a:xfrm flipH="false" flipV="false" rot="0">
            <a:off x="6284399" y="2099916"/>
            <a:ext cx="3631253" cy="7158384"/>
          </a:xfrm>
          <a:custGeom>
            <a:avLst/>
            <a:gdLst/>
            <a:ahLst/>
            <a:cxnLst/>
            <a:rect r="r" b="b" t="t" l="l"/>
            <a:pathLst>
              <a:path h="7158384" w="3631253">
                <a:moveTo>
                  <a:pt x="0" y="0"/>
                </a:moveTo>
                <a:lnTo>
                  <a:pt x="3631253" y="0"/>
                </a:lnTo>
                <a:lnTo>
                  <a:pt x="3631253" y="7158384"/>
                </a:lnTo>
                <a:lnTo>
                  <a:pt x="0" y="71583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6" id="16"/>
          <p:cNvSpPr txBox="true"/>
          <p:nvPr/>
        </p:nvSpPr>
        <p:spPr>
          <a:xfrm rot="0">
            <a:off x="9050621" y="1518244"/>
            <a:ext cx="8086503" cy="2295525"/>
          </a:xfrm>
          <a:prstGeom prst="rect">
            <a:avLst/>
          </a:prstGeom>
        </p:spPr>
        <p:txBody>
          <a:bodyPr anchor="t" rtlCol="false" tIns="0" lIns="0" bIns="0" rIns="0">
            <a:spAutoFit/>
          </a:bodyPr>
          <a:lstStyle/>
          <a:p>
            <a:pPr algn="ctr">
              <a:lnSpc>
                <a:spcPts val="9000"/>
              </a:lnSpc>
            </a:pPr>
            <a:r>
              <a:rPr lang="en-US" sz="7500">
                <a:solidFill>
                  <a:srgbClr val="07687F"/>
                </a:solidFill>
                <a:latin typeface="Alfa Slab One"/>
              </a:rPr>
              <a:t>Thư viện STL trong C++  </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1E6B8"/>
        </a:solidFill>
      </p:bgPr>
    </p:bg>
    <p:spTree>
      <p:nvGrpSpPr>
        <p:cNvPr id="1" name=""/>
        <p:cNvGrpSpPr/>
        <p:nvPr/>
      </p:nvGrpSpPr>
      <p:grpSpPr>
        <a:xfrm>
          <a:off x="0" y="0"/>
          <a:ext cx="0" cy="0"/>
          <a:chOff x="0" y="0"/>
          <a:chExt cx="0" cy="0"/>
        </a:xfrm>
      </p:grpSpPr>
      <p:sp>
        <p:nvSpPr>
          <p:cNvPr name="TextBox 2" id="2"/>
          <p:cNvSpPr txBox="true"/>
          <p:nvPr/>
        </p:nvSpPr>
        <p:spPr>
          <a:xfrm rot="0">
            <a:off x="1527714" y="751706"/>
            <a:ext cx="14813958" cy="1152525"/>
          </a:xfrm>
          <a:prstGeom prst="rect">
            <a:avLst/>
          </a:prstGeom>
        </p:spPr>
        <p:txBody>
          <a:bodyPr anchor="t" rtlCol="false" tIns="0" lIns="0" bIns="0" rIns="0">
            <a:spAutoFit/>
          </a:bodyPr>
          <a:lstStyle/>
          <a:p>
            <a:pPr algn="ctr" marL="0" indent="0" lvl="0">
              <a:lnSpc>
                <a:spcPts val="9000"/>
              </a:lnSpc>
              <a:spcBef>
                <a:spcPct val="0"/>
              </a:spcBef>
            </a:pPr>
            <a:r>
              <a:rPr lang="en-US" sz="7500">
                <a:solidFill>
                  <a:srgbClr val="07687F"/>
                </a:solidFill>
                <a:latin typeface="Alfa Slab One"/>
              </a:rPr>
              <a:t>Thư viện STL</a:t>
            </a:r>
          </a:p>
        </p:txBody>
      </p:sp>
      <p:sp>
        <p:nvSpPr>
          <p:cNvPr name="Freeform 3" id="3"/>
          <p:cNvSpPr/>
          <p:nvPr/>
        </p:nvSpPr>
        <p:spPr>
          <a:xfrm flipH="false" flipV="false" rot="4669796">
            <a:off x="11804869" y="5704080"/>
            <a:ext cx="12551437" cy="2212191"/>
          </a:xfrm>
          <a:custGeom>
            <a:avLst/>
            <a:gdLst/>
            <a:ahLst/>
            <a:cxnLst/>
            <a:rect r="r" b="b" t="t" l="l"/>
            <a:pathLst>
              <a:path h="2212191" w="12551437">
                <a:moveTo>
                  <a:pt x="0" y="0"/>
                </a:moveTo>
                <a:lnTo>
                  <a:pt x="12551437" y="0"/>
                </a:lnTo>
                <a:lnTo>
                  <a:pt x="12551437" y="2212191"/>
                </a:lnTo>
                <a:lnTo>
                  <a:pt x="0" y="2212191"/>
                </a:lnTo>
                <a:lnTo>
                  <a:pt x="0" y="0"/>
                </a:lnTo>
                <a:close/>
              </a:path>
            </a:pathLst>
          </a:custGeom>
          <a:blipFill>
            <a:blip r:embed="rId2"/>
            <a:stretch>
              <a:fillRect l="0" t="0" r="0" b="0"/>
            </a:stretch>
          </a:blipFill>
        </p:spPr>
      </p:sp>
      <p:sp>
        <p:nvSpPr>
          <p:cNvPr name="Freeform 4" id="4"/>
          <p:cNvSpPr/>
          <p:nvPr/>
        </p:nvSpPr>
        <p:spPr>
          <a:xfrm flipH="false" flipV="false" rot="-3257492">
            <a:off x="-7308237" y="5396587"/>
            <a:ext cx="12551437" cy="2212191"/>
          </a:xfrm>
          <a:custGeom>
            <a:avLst/>
            <a:gdLst/>
            <a:ahLst/>
            <a:cxnLst/>
            <a:rect r="r" b="b" t="t" l="l"/>
            <a:pathLst>
              <a:path h="2212191" w="12551437">
                <a:moveTo>
                  <a:pt x="0" y="0"/>
                </a:moveTo>
                <a:lnTo>
                  <a:pt x="12551436" y="0"/>
                </a:lnTo>
                <a:lnTo>
                  <a:pt x="12551436" y="2212191"/>
                </a:lnTo>
                <a:lnTo>
                  <a:pt x="0" y="2212191"/>
                </a:lnTo>
                <a:lnTo>
                  <a:pt x="0" y="0"/>
                </a:lnTo>
                <a:close/>
              </a:path>
            </a:pathLst>
          </a:custGeom>
          <a:blipFill>
            <a:blip r:embed="rId2"/>
            <a:stretch>
              <a:fillRect l="0" t="0" r="0" b="0"/>
            </a:stretch>
          </a:blipFill>
        </p:spPr>
      </p:sp>
      <p:sp>
        <p:nvSpPr>
          <p:cNvPr name="Freeform 5" id="5"/>
          <p:cNvSpPr/>
          <p:nvPr/>
        </p:nvSpPr>
        <p:spPr>
          <a:xfrm flipH="false" flipV="false" rot="0">
            <a:off x="1856214" y="2459045"/>
            <a:ext cx="6327685" cy="4793221"/>
          </a:xfrm>
          <a:custGeom>
            <a:avLst/>
            <a:gdLst/>
            <a:ahLst/>
            <a:cxnLst/>
            <a:rect r="r" b="b" t="t" l="l"/>
            <a:pathLst>
              <a:path h="4793221" w="6327685">
                <a:moveTo>
                  <a:pt x="0" y="0"/>
                </a:moveTo>
                <a:lnTo>
                  <a:pt x="6327684" y="0"/>
                </a:lnTo>
                <a:lnTo>
                  <a:pt x="6327684" y="4793221"/>
                </a:lnTo>
                <a:lnTo>
                  <a:pt x="0" y="47932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pic>
        <p:nvPicPr>
          <p:cNvPr name="Picture 6" id="6"/>
          <p:cNvPicPr>
            <a:picLocks noChangeAspect="true"/>
          </p:cNvPicPr>
          <p:nvPr/>
        </p:nvPicPr>
        <p:blipFill>
          <a:blip r:embed="rId5"/>
          <a:srcRect l="0" t="0" r="0" b="0"/>
          <a:stretch>
            <a:fillRect/>
          </a:stretch>
        </p:blipFill>
        <p:spPr>
          <a:xfrm flipH="false" flipV="false" rot="0">
            <a:off x="1442457" y="1455253"/>
            <a:ext cx="7155198" cy="7376493"/>
          </a:xfrm>
          <a:prstGeom prst="rect">
            <a:avLst/>
          </a:prstGeom>
        </p:spPr>
      </p:pic>
      <p:sp>
        <p:nvSpPr>
          <p:cNvPr name="Freeform 7" id="7"/>
          <p:cNvSpPr/>
          <p:nvPr/>
        </p:nvSpPr>
        <p:spPr>
          <a:xfrm flipH="false" flipV="false" rot="0">
            <a:off x="10205992" y="2578284"/>
            <a:ext cx="4327005" cy="4554743"/>
          </a:xfrm>
          <a:custGeom>
            <a:avLst/>
            <a:gdLst/>
            <a:ahLst/>
            <a:cxnLst/>
            <a:rect r="r" b="b" t="t" l="l"/>
            <a:pathLst>
              <a:path h="4554743" w="4327005">
                <a:moveTo>
                  <a:pt x="0" y="0"/>
                </a:moveTo>
                <a:lnTo>
                  <a:pt x="4327005" y="0"/>
                </a:lnTo>
                <a:lnTo>
                  <a:pt x="4327005" y="4554743"/>
                </a:lnTo>
                <a:lnTo>
                  <a:pt x="0" y="45547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794874" y="7374509"/>
            <a:ext cx="6450364" cy="1883791"/>
          </a:xfrm>
          <a:prstGeom prst="rect">
            <a:avLst/>
          </a:prstGeom>
        </p:spPr>
        <p:txBody>
          <a:bodyPr anchor="t" rtlCol="false" tIns="0" lIns="0" bIns="0" rIns="0">
            <a:spAutoFit/>
          </a:bodyPr>
          <a:lstStyle/>
          <a:p>
            <a:pPr algn="l" marL="585088" indent="-292544" lvl="1">
              <a:lnSpc>
                <a:spcPts val="3793"/>
              </a:lnSpc>
              <a:spcBef>
                <a:spcPct val="0"/>
              </a:spcBef>
              <a:buFont typeface="Arial"/>
              <a:buChar char="•"/>
            </a:pPr>
            <a:r>
              <a:rPr lang="en-US" sz="2709" strike="noStrike" u="none">
                <a:solidFill>
                  <a:srgbClr val="000000"/>
                </a:solidFill>
                <a:latin typeface="Cabin"/>
              </a:rPr>
              <a:t> góp phần</a:t>
            </a:r>
            <a:r>
              <a:rPr lang="en-US" sz="2709" strike="noStrike" u="sng">
                <a:solidFill>
                  <a:srgbClr val="000000"/>
                </a:solidFill>
                <a:latin typeface="Cabin"/>
              </a:rPr>
              <a:t> tạo nên sức mạnh</a:t>
            </a:r>
            <a:r>
              <a:rPr lang="en-US" sz="2709" strike="noStrike" u="none">
                <a:solidFill>
                  <a:srgbClr val="000000"/>
                </a:solidFill>
                <a:latin typeface="Cabin"/>
              </a:rPr>
              <a:t> của C++. Giúp việc lập trình trở nên khái quát hóa rất cao, đồng thời trở nên dễ dàng hơn nhiều</a:t>
            </a:r>
          </a:p>
        </p:txBody>
      </p:sp>
      <p:sp>
        <p:nvSpPr>
          <p:cNvPr name="TextBox 9" id="9"/>
          <p:cNvSpPr txBox="true"/>
          <p:nvPr/>
        </p:nvSpPr>
        <p:spPr>
          <a:xfrm rot="0">
            <a:off x="9630202" y="7204641"/>
            <a:ext cx="6450364" cy="3144317"/>
          </a:xfrm>
          <a:prstGeom prst="rect">
            <a:avLst/>
          </a:prstGeom>
        </p:spPr>
        <p:txBody>
          <a:bodyPr anchor="t" rtlCol="false" tIns="0" lIns="0" bIns="0" rIns="0">
            <a:spAutoFit/>
          </a:bodyPr>
          <a:lstStyle/>
          <a:p>
            <a:pPr marL="584653" indent="-292326" lvl="1">
              <a:lnSpc>
                <a:spcPts val="3791"/>
              </a:lnSpc>
              <a:buFont typeface="Arial"/>
              <a:buChar char="•"/>
            </a:pPr>
            <a:r>
              <a:rPr lang="en-US" sz="2707">
                <a:solidFill>
                  <a:srgbClr val="000000"/>
                </a:solidFill>
                <a:latin typeface="Cabin"/>
              </a:rPr>
              <a:t>giúp người dùng </a:t>
            </a:r>
            <a:r>
              <a:rPr lang="en-US" sz="2707" u="sng">
                <a:solidFill>
                  <a:srgbClr val="000000"/>
                </a:solidFill>
                <a:latin typeface="Cabin"/>
              </a:rPr>
              <a:t>thực hiện toàn bộ </a:t>
            </a:r>
            <a:r>
              <a:rPr lang="en-US" sz="2707">
                <a:solidFill>
                  <a:srgbClr val="000000"/>
                </a:solidFill>
                <a:latin typeface="Cabin"/>
              </a:rPr>
              <a:t>các công việc như nhập xuất dữ liệu, quản lý mảng động, xây dựng sẵn những CTDL cơ bản (stack, queue, set…) và các giải thuật cơ bản sắp xếp, tìm kiếm, tìm min – max…</a:t>
            </a:r>
          </a:p>
          <a:p>
            <a:pPr>
              <a:lnSpc>
                <a:spcPts val="2391"/>
              </a:lnSpc>
            </a:pP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1E6B8"/>
        </a:solidFill>
      </p:bgPr>
    </p:bg>
    <p:spTree>
      <p:nvGrpSpPr>
        <p:cNvPr id="1" name=""/>
        <p:cNvGrpSpPr/>
        <p:nvPr/>
      </p:nvGrpSpPr>
      <p:grpSpPr>
        <a:xfrm>
          <a:off x="0" y="0"/>
          <a:ext cx="0" cy="0"/>
          <a:chOff x="0" y="0"/>
          <a:chExt cx="0" cy="0"/>
        </a:xfrm>
      </p:grpSpPr>
      <p:sp>
        <p:nvSpPr>
          <p:cNvPr name="TextBox 2" id="2"/>
          <p:cNvSpPr txBox="true"/>
          <p:nvPr/>
        </p:nvSpPr>
        <p:spPr>
          <a:xfrm rot="0">
            <a:off x="1660486" y="674042"/>
            <a:ext cx="14605244" cy="2247900"/>
          </a:xfrm>
          <a:prstGeom prst="rect">
            <a:avLst/>
          </a:prstGeom>
        </p:spPr>
        <p:txBody>
          <a:bodyPr anchor="t" rtlCol="false" tIns="0" lIns="0" bIns="0" rIns="0">
            <a:spAutoFit/>
          </a:bodyPr>
          <a:lstStyle/>
          <a:p>
            <a:pPr algn="ctr" marL="0" indent="0" lvl="0">
              <a:lnSpc>
                <a:spcPts val="8873"/>
              </a:lnSpc>
              <a:spcBef>
                <a:spcPct val="0"/>
              </a:spcBef>
            </a:pPr>
            <a:r>
              <a:rPr lang="en-US" sz="7394">
                <a:solidFill>
                  <a:srgbClr val="07687F"/>
                </a:solidFill>
                <a:latin typeface="Alfa Slab One"/>
              </a:rPr>
              <a:t>Các thành phần chính của </a:t>
            </a:r>
            <a:r>
              <a:rPr lang="en-US" sz="7394" u="sng">
                <a:solidFill>
                  <a:srgbClr val="07687F"/>
                </a:solidFill>
                <a:latin typeface="Alfa Slab One"/>
                <a:hlinkClick r:id="rId2" tooltip="https://github.com/microsoft/STL/tree/main/stl/inc"/>
              </a:rPr>
              <a:t>thư viện STL</a:t>
            </a:r>
          </a:p>
        </p:txBody>
      </p:sp>
      <p:sp>
        <p:nvSpPr>
          <p:cNvPr name="Freeform 3" id="3"/>
          <p:cNvSpPr/>
          <p:nvPr/>
        </p:nvSpPr>
        <p:spPr>
          <a:xfrm flipH="false" flipV="false" rot="-7201996">
            <a:off x="13030334" y="5909317"/>
            <a:ext cx="12551437" cy="2212191"/>
          </a:xfrm>
          <a:custGeom>
            <a:avLst/>
            <a:gdLst/>
            <a:ahLst/>
            <a:cxnLst/>
            <a:rect r="r" b="b" t="t" l="l"/>
            <a:pathLst>
              <a:path h="2212191" w="12551437">
                <a:moveTo>
                  <a:pt x="0" y="0"/>
                </a:moveTo>
                <a:lnTo>
                  <a:pt x="12551437" y="0"/>
                </a:lnTo>
                <a:lnTo>
                  <a:pt x="12551437" y="2212190"/>
                </a:lnTo>
                <a:lnTo>
                  <a:pt x="0" y="2212190"/>
                </a:lnTo>
                <a:lnTo>
                  <a:pt x="0" y="0"/>
                </a:lnTo>
                <a:close/>
              </a:path>
            </a:pathLst>
          </a:custGeom>
          <a:blipFill>
            <a:blip r:embed="rId3"/>
            <a:stretch>
              <a:fillRect l="0" t="0" r="0" b="0"/>
            </a:stretch>
          </a:blipFill>
        </p:spPr>
      </p:sp>
      <p:sp>
        <p:nvSpPr>
          <p:cNvPr name="Freeform 4" id="4"/>
          <p:cNvSpPr/>
          <p:nvPr/>
        </p:nvSpPr>
        <p:spPr>
          <a:xfrm flipH="false" flipV="false" rot="3389602">
            <a:off x="-5067994" y="7752362"/>
            <a:ext cx="12551437" cy="2212191"/>
          </a:xfrm>
          <a:custGeom>
            <a:avLst/>
            <a:gdLst/>
            <a:ahLst/>
            <a:cxnLst/>
            <a:rect r="r" b="b" t="t" l="l"/>
            <a:pathLst>
              <a:path h="2212191" w="12551437">
                <a:moveTo>
                  <a:pt x="0" y="0"/>
                </a:moveTo>
                <a:lnTo>
                  <a:pt x="12551437" y="0"/>
                </a:lnTo>
                <a:lnTo>
                  <a:pt x="12551437" y="2212190"/>
                </a:lnTo>
                <a:lnTo>
                  <a:pt x="0" y="2212190"/>
                </a:lnTo>
                <a:lnTo>
                  <a:pt x="0" y="0"/>
                </a:lnTo>
                <a:close/>
              </a:path>
            </a:pathLst>
          </a:custGeom>
          <a:blipFill>
            <a:blip r:embed="rId3"/>
            <a:stretch>
              <a:fillRect l="0" t="0" r="0" b="0"/>
            </a:stretch>
          </a:blipFill>
        </p:spPr>
      </p:sp>
      <p:sp>
        <p:nvSpPr>
          <p:cNvPr name="Freeform 5" id="5"/>
          <p:cNvSpPr/>
          <p:nvPr/>
        </p:nvSpPr>
        <p:spPr>
          <a:xfrm flipH="false" flipV="false" rot="0">
            <a:off x="6849699" y="3327123"/>
            <a:ext cx="3929929" cy="6287887"/>
          </a:xfrm>
          <a:custGeom>
            <a:avLst/>
            <a:gdLst/>
            <a:ahLst/>
            <a:cxnLst/>
            <a:rect r="r" b="b" t="t" l="l"/>
            <a:pathLst>
              <a:path h="6287887" w="3929929">
                <a:moveTo>
                  <a:pt x="0" y="0"/>
                </a:moveTo>
                <a:lnTo>
                  <a:pt x="3929929" y="0"/>
                </a:lnTo>
                <a:lnTo>
                  <a:pt x="3929929" y="6287886"/>
                </a:lnTo>
                <a:lnTo>
                  <a:pt x="0" y="6287886"/>
                </a:lnTo>
                <a:lnTo>
                  <a:pt x="0" y="0"/>
                </a:lnTo>
                <a:close/>
              </a:path>
            </a:pathLst>
          </a:custGeom>
          <a:blipFill>
            <a:blip r:embed="rId4"/>
            <a:stretch>
              <a:fillRect l="0" t="0" r="0" b="0"/>
            </a:stretch>
          </a:blipFill>
        </p:spPr>
      </p:sp>
      <p:pic>
        <p:nvPicPr>
          <p:cNvPr name="Picture 6" id="6"/>
          <p:cNvPicPr>
            <a:picLocks noChangeAspect="true"/>
          </p:cNvPicPr>
          <p:nvPr/>
        </p:nvPicPr>
        <p:blipFill>
          <a:blip r:embed="rId5"/>
          <a:srcRect l="0" t="0" r="0" b="0"/>
          <a:stretch>
            <a:fillRect/>
          </a:stretch>
        </p:blipFill>
        <p:spPr>
          <a:xfrm flipH="false" flipV="false" rot="2486889">
            <a:off x="10799680" y="3259626"/>
            <a:ext cx="1607012" cy="1550766"/>
          </a:xfrm>
          <a:prstGeom prst="rect">
            <a:avLst/>
          </a:prstGeom>
        </p:spPr>
      </p:pic>
      <p:pic>
        <p:nvPicPr>
          <p:cNvPr name="Picture 7" id="7"/>
          <p:cNvPicPr>
            <a:picLocks noChangeAspect="true"/>
          </p:cNvPicPr>
          <p:nvPr/>
        </p:nvPicPr>
        <p:blipFill>
          <a:blip r:embed="rId5"/>
          <a:srcRect l="0" t="0" r="0" b="0"/>
          <a:stretch>
            <a:fillRect/>
          </a:stretch>
        </p:blipFill>
        <p:spPr>
          <a:xfrm flipH="true" flipV="true" rot="2525349">
            <a:off x="5551172" y="7990198"/>
            <a:ext cx="1607012" cy="1550766"/>
          </a:xfrm>
          <a:prstGeom prst="rect">
            <a:avLst/>
          </a:prstGeom>
        </p:spPr>
      </p:pic>
      <p:pic>
        <p:nvPicPr>
          <p:cNvPr name="Picture 8" id="8"/>
          <p:cNvPicPr>
            <a:picLocks noChangeAspect="true"/>
          </p:cNvPicPr>
          <p:nvPr/>
        </p:nvPicPr>
        <p:blipFill>
          <a:blip r:embed="rId5"/>
          <a:srcRect l="0" t="0" r="0" b="0"/>
          <a:stretch>
            <a:fillRect/>
          </a:stretch>
        </p:blipFill>
        <p:spPr>
          <a:xfrm flipH="false" flipV="false" rot="2486889">
            <a:off x="10799680" y="6609550"/>
            <a:ext cx="1607012" cy="1550766"/>
          </a:xfrm>
          <a:prstGeom prst="rect">
            <a:avLst/>
          </a:prstGeom>
        </p:spPr>
      </p:pic>
      <p:pic>
        <p:nvPicPr>
          <p:cNvPr name="Picture 9" id="9"/>
          <p:cNvPicPr>
            <a:picLocks noChangeAspect="true"/>
          </p:cNvPicPr>
          <p:nvPr/>
        </p:nvPicPr>
        <p:blipFill>
          <a:blip r:embed="rId5"/>
          <a:srcRect l="0" t="0" r="0" b="0"/>
          <a:stretch>
            <a:fillRect/>
          </a:stretch>
        </p:blipFill>
        <p:spPr>
          <a:xfrm flipH="true" flipV="true" rot="2700000">
            <a:off x="5550741" y="5346722"/>
            <a:ext cx="1607012" cy="1550766"/>
          </a:xfrm>
          <a:prstGeom prst="rect">
            <a:avLst/>
          </a:prstGeom>
        </p:spPr>
      </p:pic>
      <p:sp>
        <p:nvSpPr>
          <p:cNvPr name="TextBox 10" id="10"/>
          <p:cNvSpPr txBox="true"/>
          <p:nvPr/>
        </p:nvSpPr>
        <p:spPr>
          <a:xfrm rot="0">
            <a:off x="11305512" y="4425424"/>
            <a:ext cx="5953788" cy="2646934"/>
          </a:xfrm>
          <a:prstGeom prst="rect">
            <a:avLst/>
          </a:prstGeom>
        </p:spPr>
        <p:txBody>
          <a:bodyPr anchor="t" rtlCol="false" tIns="0" lIns="0" bIns="0" rIns="0">
            <a:spAutoFit/>
          </a:bodyPr>
          <a:lstStyle/>
          <a:p>
            <a:pPr algn="l" marL="656335" indent="-328168" lvl="1">
              <a:lnSpc>
                <a:spcPts val="4255"/>
              </a:lnSpc>
              <a:spcBef>
                <a:spcPct val="0"/>
              </a:spcBef>
              <a:buFont typeface="Arial"/>
              <a:buChar char="•"/>
            </a:pPr>
            <a:r>
              <a:rPr lang="en-US" sz="3039">
                <a:solidFill>
                  <a:srgbClr val="000000"/>
                </a:solidFill>
                <a:latin typeface="Cabin"/>
              </a:rPr>
              <a:t> </a:t>
            </a:r>
            <a:r>
              <a:rPr lang="en-US" sz="3039" strike="noStrike" u="none">
                <a:solidFill>
                  <a:srgbClr val="000000"/>
                </a:solidFill>
                <a:latin typeface="Cabin"/>
              </a:rPr>
              <a:t>Containers Library: Thư viện chứa các cấu trúc dữ liệu mẫu như: vector, set, map, stack, queue…</a:t>
            </a:r>
          </a:p>
          <a:p>
            <a:pPr algn="l">
              <a:lnSpc>
                <a:spcPts val="4255"/>
              </a:lnSpc>
              <a:spcBef>
                <a:spcPct val="0"/>
              </a:spcBef>
            </a:pPr>
          </a:p>
        </p:txBody>
      </p:sp>
      <p:sp>
        <p:nvSpPr>
          <p:cNvPr name="TextBox 11" id="11"/>
          <p:cNvSpPr txBox="true"/>
          <p:nvPr/>
        </p:nvSpPr>
        <p:spPr>
          <a:xfrm rot="0">
            <a:off x="11761393" y="7674117"/>
            <a:ext cx="6099954" cy="1584183"/>
          </a:xfrm>
          <a:prstGeom prst="rect">
            <a:avLst/>
          </a:prstGeom>
        </p:spPr>
        <p:txBody>
          <a:bodyPr anchor="t" rtlCol="false" tIns="0" lIns="0" bIns="0" rIns="0">
            <a:spAutoFit/>
          </a:bodyPr>
          <a:lstStyle/>
          <a:p>
            <a:pPr algn="l">
              <a:lnSpc>
                <a:spcPts val="4255"/>
              </a:lnSpc>
              <a:spcBef>
                <a:spcPct val="0"/>
              </a:spcBef>
            </a:pPr>
            <a:r>
              <a:rPr lang="en-US" sz="3039">
                <a:solidFill>
                  <a:srgbClr val="000000"/>
                </a:solidFill>
                <a:latin typeface="Cabin"/>
              </a:rPr>
              <a:t>3. </a:t>
            </a:r>
            <a:r>
              <a:rPr lang="en-US" sz="3039" strike="noStrike" u="none">
                <a:solidFill>
                  <a:srgbClr val="000000"/>
                </a:solidFill>
                <a:latin typeface="Cabin"/>
              </a:rPr>
              <a:t>Iterator Library: Là các biến lặp, sử dụng để truy cập, duyệt các phần tử dữ liệu của các containers. </a:t>
            </a:r>
          </a:p>
        </p:txBody>
      </p:sp>
      <p:sp>
        <p:nvSpPr>
          <p:cNvPr name="TextBox 12" id="12"/>
          <p:cNvSpPr txBox="true"/>
          <p:nvPr/>
        </p:nvSpPr>
        <p:spPr>
          <a:xfrm rot="0">
            <a:off x="604508" y="3382872"/>
            <a:ext cx="6245191" cy="2653682"/>
          </a:xfrm>
          <a:prstGeom prst="rect">
            <a:avLst/>
          </a:prstGeom>
        </p:spPr>
        <p:txBody>
          <a:bodyPr anchor="t" rtlCol="false" tIns="0" lIns="0" bIns="0" rIns="0">
            <a:spAutoFit/>
          </a:bodyPr>
          <a:lstStyle/>
          <a:p>
            <a:pPr algn="l">
              <a:lnSpc>
                <a:spcPts val="4255"/>
              </a:lnSpc>
              <a:spcBef>
                <a:spcPct val="0"/>
              </a:spcBef>
            </a:pPr>
            <a:r>
              <a:rPr lang="en-US" sz="3039">
                <a:solidFill>
                  <a:srgbClr val="000000"/>
                </a:solidFill>
                <a:latin typeface="Cabin"/>
              </a:rPr>
              <a:t>2. </a:t>
            </a:r>
            <a:r>
              <a:rPr lang="en-US" sz="3039" strike="noStrike" u="none">
                <a:solidFill>
                  <a:srgbClr val="000000"/>
                </a:solidFill>
                <a:latin typeface="Cabin"/>
              </a:rPr>
              <a:t>Algorithm Library: Chứa các thuật toán viết sẵn để thao tác với dữ liệu như: sort, reverse, *max_element, *min_element, binary_search…</a:t>
            </a:r>
          </a:p>
          <a:p>
            <a:pPr algn="l">
              <a:lnSpc>
                <a:spcPts val="4255"/>
              </a:lnSpc>
              <a:spcBef>
                <a:spcPct val="0"/>
              </a:spcBef>
            </a:pPr>
          </a:p>
        </p:txBody>
      </p:sp>
      <p:sp>
        <p:nvSpPr>
          <p:cNvPr name="TextBox 13" id="13"/>
          <p:cNvSpPr txBox="true"/>
          <p:nvPr/>
        </p:nvSpPr>
        <p:spPr>
          <a:xfrm rot="0">
            <a:off x="1207725" y="7181398"/>
            <a:ext cx="5201213" cy="1049433"/>
          </a:xfrm>
          <a:prstGeom prst="rect">
            <a:avLst/>
          </a:prstGeom>
        </p:spPr>
        <p:txBody>
          <a:bodyPr anchor="t" rtlCol="false" tIns="0" lIns="0" bIns="0" rIns="0">
            <a:spAutoFit/>
          </a:bodyPr>
          <a:lstStyle/>
          <a:p>
            <a:pPr algn="l">
              <a:lnSpc>
                <a:spcPts val="4255"/>
              </a:lnSpc>
              <a:spcBef>
                <a:spcPct val="0"/>
              </a:spcBef>
            </a:pPr>
            <a:r>
              <a:rPr lang="en-US" sz="3039">
                <a:solidFill>
                  <a:srgbClr val="000000"/>
                </a:solidFill>
                <a:latin typeface="Cabin"/>
              </a:rPr>
              <a:t>4. </a:t>
            </a:r>
            <a:r>
              <a:rPr lang="en-US" sz="3039" strike="noStrike" u="none">
                <a:solidFill>
                  <a:srgbClr val="000000"/>
                </a:solidFill>
                <a:latin typeface="Cabin"/>
              </a:rPr>
              <a:t>Numeric Library: Chứa các hàm toán học gcd, lcm, sqrt.</a:t>
            </a:r>
          </a:p>
        </p:txBody>
      </p:sp>
    </p:spTree>
  </p:cSld>
  <p:clrMapOvr>
    <a:masterClrMapping/>
  </p:clrMapOvr>
  <p:transition spd="fast">
    <p:push dir="l"/>
  </p:transition>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2ABFC0"/>
        </a:solidFill>
      </p:bgPr>
    </p:bg>
    <p:spTree>
      <p:nvGrpSpPr>
        <p:cNvPr id="1" name=""/>
        <p:cNvGrpSpPr/>
        <p:nvPr/>
      </p:nvGrpSpPr>
      <p:grpSpPr>
        <a:xfrm>
          <a:off x="0" y="0"/>
          <a:ext cx="0" cy="0"/>
          <a:chOff x="0" y="0"/>
          <a:chExt cx="0" cy="0"/>
        </a:xfrm>
      </p:grpSpPr>
      <p:grpSp>
        <p:nvGrpSpPr>
          <p:cNvPr name="Group 2" id="2"/>
          <p:cNvGrpSpPr/>
          <p:nvPr/>
        </p:nvGrpSpPr>
        <p:grpSpPr>
          <a:xfrm rot="0">
            <a:off x="292336" y="248246"/>
            <a:ext cx="17703329" cy="9790509"/>
            <a:chOff x="0" y="0"/>
            <a:chExt cx="4662605" cy="2578570"/>
          </a:xfrm>
        </p:grpSpPr>
        <p:sp>
          <p:nvSpPr>
            <p:cNvPr name="Freeform 3" id="3"/>
            <p:cNvSpPr/>
            <p:nvPr/>
          </p:nvSpPr>
          <p:spPr>
            <a:xfrm flipH="false" flipV="false" rot="0">
              <a:off x="0" y="0"/>
              <a:ext cx="4662605" cy="2578570"/>
            </a:xfrm>
            <a:custGeom>
              <a:avLst/>
              <a:gdLst/>
              <a:ahLst/>
              <a:cxnLst/>
              <a:rect r="r" b="b" t="t" l="l"/>
              <a:pathLst>
                <a:path h="2578570" w="4662605">
                  <a:moveTo>
                    <a:pt x="22303" y="0"/>
                  </a:moveTo>
                  <a:lnTo>
                    <a:pt x="4640302" y="0"/>
                  </a:lnTo>
                  <a:cubicBezTo>
                    <a:pt x="4652620" y="0"/>
                    <a:pt x="4662605" y="9985"/>
                    <a:pt x="4662605" y="22303"/>
                  </a:cubicBezTo>
                  <a:lnTo>
                    <a:pt x="4662605" y="2556267"/>
                  </a:lnTo>
                  <a:cubicBezTo>
                    <a:pt x="4662605" y="2568585"/>
                    <a:pt x="4652620" y="2578570"/>
                    <a:pt x="4640302" y="2578570"/>
                  </a:cubicBezTo>
                  <a:lnTo>
                    <a:pt x="22303" y="2578570"/>
                  </a:lnTo>
                  <a:cubicBezTo>
                    <a:pt x="9985" y="2578570"/>
                    <a:pt x="0" y="2568585"/>
                    <a:pt x="0" y="2556267"/>
                  </a:cubicBezTo>
                  <a:lnTo>
                    <a:pt x="0" y="22303"/>
                  </a:lnTo>
                  <a:cubicBezTo>
                    <a:pt x="0" y="9985"/>
                    <a:pt x="9985" y="0"/>
                    <a:pt x="22303" y="0"/>
                  </a:cubicBezTo>
                  <a:close/>
                </a:path>
              </a:pathLst>
            </a:custGeom>
            <a:solidFill>
              <a:srgbClr val="F1E6B8"/>
            </a:solidFill>
          </p:spPr>
        </p:sp>
        <p:sp>
          <p:nvSpPr>
            <p:cNvPr name="TextBox 4" id="4"/>
            <p:cNvSpPr txBox="true"/>
            <p:nvPr/>
          </p:nvSpPr>
          <p:spPr>
            <a:xfrm>
              <a:off x="0" y="-47625"/>
              <a:ext cx="4662605" cy="2626195"/>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162196" y="2398743"/>
            <a:ext cx="9412121" cy="5812807"/>
            <a:chOff x="0" y="0"/>
            <a:chExt cx="1682530" cy="1039109"/>
          </a:xfrm>
        </p:grpSpPr>
        <p:sp>
          <p:nvSpPr>
            <p:cNvPr name="Freeform 6" id="6"/>
            <p:cNvSpPr/>
            <p:nvPr/>
          </p:nvSpPr>
          <p:spPr>
            <a:xfrm flipH="false" flipV="false" rot="0">
              <a:off x="0" y="0"/>
              <a:ext cx="1682530" cy="1039109"/>
            </a:xfrm>
            <a:custGeom>
              <a:avLst/>
              <a:gdLst/>
              <a:ahLst/>
              <a:cxnLst/>
              <a:rect r="r" b="b" t="t" l="l"/>
              <a:pathLst>
                <a:path h="1039109" w="1682530">
                  <a:moveTo>
                    <a:pt x="41950" y="0"/>
                  </a:moveTo>
                  <a:lnTo>
                    <a:pt x="1640580" y="0"/>
                  </a:lnTo>
                  <a:cubicBezTo>
                    <a:pt x="1663749" y="0"/>
                    <a:pt x="1682530" y="18782"/>
                    <a:pt x="1682530" y="41950"/>
                  </a:cubicBezTo>
                  <a:lnTo>
                    <a:pt x="1682530" y="997159"/>
                  </a:lnTo>
                  <a:cubicBezTo>
                    <a:pt x="1682530" y="1020328"/>
                    <a:pt x="1663749" y="1039109"/>
                    <a:pt x="1640580" y="1039109"/>
                  </a:cubicBezTo>
                  <a:lnTo>
                    <a:pt x="41950" y="1039109"/>
                  </a:lnTo>
                  <a:cubicBezTo>
                    <a:pt x="18782" y="1039109"/>
                    <a:pt x="0" y="1020328"/>
                    <a:pt x="0" y="997159"/>
                  </a:cubicBezTo>
                  <a:lnTo>
                    <a:pt x="0" y="41950"/>
                  </a:lnTo>
                  <a:cubicBezTo>
                    <a:pt x="0" y="18782"/>
                    <a:pt x="18782" y="0"/>
                    <a:pt x="41950" y="0"/>
                  </a:cubicBezTo>
                  <a:close/>
                </a:path>
              </a:pathLst>
            </a:custGeom>
            <a:solidFill>
              <a:srgbClr val="2ABFC0"/>
            </a:solidFill>
            <a:ln cap="rnd">
              <a:noFill/>
              <a:prstDash val="solid"/>
              <a:round/>
            </a:ln>
          </p:spPr>
        </p:sp>
        <p:sp>
          <p:nvSpPr>
            <p:cNvPr name="TextBox 7" id="7"/>
            <p:cNvSpPr txBox="true"/>
            <p:nvPr/>
          </p:nvSpPr>
          <p:spPr>
            <a:xfrm>
              <a:off x="0" y="-47625"/>
              <a:ext cx="1682530" cy="1086734"/>
            </a:xfrm>
            <a:prstGeom prst="rect">
              <a:avLst/>
            </a:prstGeom>
          </p:spPr>
          <p:txBody>
            <a:bodyPr anchor="ctr" rtlCol="false" tIns="74845" lIns="74845" bIns="74845" rIns="74845"/>
            <a:lstStyle/>
            <a:p>
              <a:pPr algn="ctr">
                <a:lnSpc>
                  <a:spcPts val="3359"/>
                </a:lnSpc>
              </a:pPr>
            </a:p>
          </p:txBody>
        </p:sp>
      </p:grpSp>
      <p:sp>
        <p:nvSpPr>
          <p:cNvPr name="Freeform 8" id="8"/>
          <p:cNvSpPr/>
          <p:nvPr/>
        </p:nvSpPr>
        <p:spPr>
          <a:xfrm flipH="false" flipV="false" rot="-2112399">
            <a:off x="-5909650" y="5160648"/>
            <a:ext cx="9953705" cy="7651911"/>
          </a:xfrm>
          <a:custGeom>
            <a:avLst/>
            <a:gdLst/>
            <a:ahLst/>
            <a:cxnLst/>
            <a:rect r="r" b="b" t="t" l="l"/>
            <a:pathLst>
              <a:path h="7651911" w="9953705">
                <a:moveTo>
                  <a:pt x="0" y="0"/>
                </a:moveTo>
                <a:lnTo>
                  <a:pt x="9953705" y="0"/>
                </a:lnTo>
                <a:lnTo>
                  <a:pt x="9953705" y="7651911"/>
                </a:lnTo>
                <a:lnTo>
                  <a:pt x="0" y="7651911"/>
                </a:lnTo>
                <a:lnTo>
                  <a:pt x="0" y="0"/>
                </a:lnTo>
                <a:close/>
              </a:path>
            </a:pathLst>
          </a:custGeom>
          <a:blipFill>
            <a:blip r:embed="rId2"/>
            <a:stretch>
              <a:fillRect l="0" t="0" r="0" b="0"/>
            </a:stretch>
          </a:blipFill>
        </p:spPr>
      </p:sp>
      <p:sp>
        <p:nvSpPr>
          <p:cNvPr name="Freeform 9" id="9"/>
          <p:cNvSpPr/>
          <p:nvPr/>
        </p:nvSpPr>
        <p:spPr>
          <a:xfrm flipH="false" flipV="false" rot="-2112399">
            <a:off x="14020064" y="-2522201"/>
            <a:ext cx="6049826" cy="4650803"/>
          </a:xfrm>
          <a:custGeom>
            <a:avLst/>
            <a:gdLst/>
            <a:ahLst/>
            <a:cxnLst/>
            <a:rect r="r" b="b" t="t" l="l"/>
            <a:pathLst>
              <a:path h="4650803" w="6049826">
                <a:moveTo>
                  <a:pt x="0" y="0"/>
                </a:moveTo>
                <a:lnTo>
                  <a:pt x="6049826" y="0"/>
                </a:lnTo>
                <a:lnTo>
                  <a:pt x="6049826" y="4650803"/>
                </a:lnTo>
                <a:lnTo>
                  <a:pt x="0" y="4650803"/>
                </a:lnTo>
                <a:lnTo>
                  <a:pt x="0" y="0"/>
                </a:lnTo>
                <a:close/>
              </a:path>
            </a:pathLst>
          </a:custGeom>
          <a:blipFill>
            <a:blip r:embed="rId2"/>
            <a:stretch>
              <a:fillRect l="0" t="0" r="0" b="0"/>
            </a:stretch>
          </a:blipFill>
        </p:spPr>
      </p:sp>
      <p:sp>
        <p:nvSpPr>
          <p:cNvPr name="TextBox 10" id="10"/>
          <p:cNvSpPr txBox="true"/>
          <p:nvPr/>
        </p:nvSpPr>
        <p:spPr>
          <a:xfrm rot="0">
            <a:off x="3124385" y="4362809"/>
            <a:ext cx="5728932" cy="2592894"/>
          </a:xfrm>
          <a:prstGeom prst="rect">
            <a:avLst/>
          </a:prstGeom>
        </p:spPr>
        <p:txBody>
          <a:bodyPr anchor="t" rtlCol="false" tIns="0" lIns="0" bIns="0" rIns="0">
            <a:spAutoFit/>
          </a:bodyPr>
          <a:lstStyle/>
          <a:p>
            <a:pPr algn="just" marL="0" indent="0" lvl="0">
              <a:lnSpc>
                <a:spcPts val="10208"/>
              </a:lnSpc>
              <a:spcBef>
                <a:spcPct val="0"/>
              </a:spcBef>
            </a:pPr>
            <a:r>
              <a:rPr lang="en-US" sz="8506">
                <a:solidFill>
                  <a:srgbClr val="FFFFFF"/>
                </a:solidFill>
                <a:latin typeface="Alfa Slab One"/>
              </a:rPr>
              <a:t>Giới thiệu về vector</a:t>
            </a:r>
          </a:p>
        </p:txBody>
      </p:sp>
      <p:sp>
        <p:nvSpPr>
          <p:cNvPr name="TextBox 11" id="11"/>
          <p:cNvSpPr txBox="true"/>
          <p:nvPr/>
        </p:nvSpPr>
        <p:spPr>
          <a:xfrm rot="0">
            <a:off x="4857883" y="2819759"/>
            <a:ext cx="1753755" cy="1543050"/>
          </a:xfrm>
          <a:prstGeom prst="rect">
            <a:avLst/>
          </a:prstGeom>
        </p:spPr>
        <p:txBody>
          <a:bodyPr anchor="t" rtlCol="false" tIns="0" lIns="0" bIns="0" rIns="0">
            <a:spAutoFit/>
          </a:bodyPr>
          <a:lstStyle/>
          <a:p>
            <a:pPr algn="ctr">
              <a:lnSpc>
                <a:spcPts val="12599"/>
              </a:lnSpc>
              <a:spcBef>
                <a:spcPct val="0"/>
              </a:spcBef>
            </a:pPr>
            <a:r>
              <a:rPr lang="en-US" sz="9000">
                <a:solidFill>
                  <a:srgbClr val="F3D339"/>
                </a:solidFill>
                <a:latin typeface="Alfa Slab One"/>
              </a:rPr>
              <a:t>3</a:t>
            </a:r>
          </a:p>
        </p:txBody>
      </p:sp>
      <p:sp>
        <p:nvSpPr>
          <p:cNvPr name="Freeform 12" id="12"/>
          <p:cNvSpPr/>
          <p:nvPr/>
        </p:nvSpPr>
        <p:spPr>
          <a:xfrm flipH="false" flipV="false" rot="0">
            <a:off x="10835606" y="1544470"/>
            <a:ext cx="5921356" cy="7521353"/>
          </a:xfrm>
          <a:custGeom>
            <a:avLst/>
            <a:gdLst/>
            <a:ahLst/>
            <a:cxnLst/>
            <a:rect r="r" b="b" t="t" l="l"/>
            <a:pathLst>
              <a:path h="7521353" w="5921356">
                <a:moveTo>
                  <a:pt x="0" y="0"/>
                </a:moveTo>
                <a:lnTo>
                  <a:pt x="5921356" y="0"/>
                </a:lnTo>
                <a:lnTo>
                  <a:pt x="5921356" y="7521353"/>
                </a:lnTo>
                <a:lnTo>
                  <a:pt x="0" y="75213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1540519" y="946144"/>
            <a:ext cx="2506079" cy="1196653"/>
          </a:xfrm>
          <a:custGeom>
            <a:avLst/>
            <a:gdLst/>
            <a:ahLst/>
            <a:cxnLst/>
            <a:rect r="r" b="b" t="t" l="l"/>
            <a:pathLst>
              <a:path h="1196653" w="2506079">
                <a:moveTo>
                  <a:pt x="0" y="0"/>
                </a:moveTo>
                <a:lnTo>
                  <a:pt x="2506079" y="0"/>
                </a:lnTo>
                <a:lnTo>
                  <a:pt x="2506079" y="1196652"/>
                </a:lnTo>
                <a:lnTo>
                  <a:pt x="0" y="1196652"/>
                </a:lnTo>
                <a:lnTo>
                  <a:pt x="0" y="0"/>
                </a:lnTo>
                <a:close/>
              </a:path>
            </a:pathLst>
          </a:custGeom>
          <a:blipFill>
            <a:blip r:embed="rId5"/>
            <a:stretch>
              <a:fillRect l="0" t="0" r="0" b="0"/>
            </a:stretch>
          </a:blipFill>
        </p:spPr>
      </p:sp>
    </p:spTree>
  </p:cSld>
  <p:clrMapOvr>
    <a:masterClrMapping/>
  </p:clrMapOvr>
  <p:transition spd="fast">
    <p:cover dir="rd"/>
  </p:transition>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1E6B8"/>
        </a:solidFill>
      </p:bgPr>
    </p:bg>
    <p:spTree>
      <p:nvGrpSpPr>
        <p:cNvPr id="1" name=""/>
        <p:cNvGrpSpPr/>
        <p:nvPr/>
      </p:nvGrpSpPr>
      <p:grpSpPr>
        <a:xfrm>
          <a:off x="0" y="0"/>
          <a:ext cx="0" cy="0"/>
          <a:chOff x="0" y="0"/>
          <a:chExt cx="0" cy="0"/>
        </a:xfrm>
      </p:grpSpPr>
      <p:grpSp>
        <p:nvGrpSpPr>
          <p:cNvPr name="Group 2" id="2"/>
          <p:cNvGrpSpPr/>
          <p:nvPr/>
        </p:nvGrpSpPr>
        <p:grpSpPr>
          <a:xfrm rot="0">
            <a:off x="1856952" y="1413744"/>
            <a:ext cx="14237605" cy="2872189"/>
            <a:chOff x="0" y="0"/>
            <a:chExt cx="3749822" cy="756461"/>
          </a:xfrm>
        </p:grpSpPr>
        <p:sp>
          <p:nvSpPr>
            <p:cNvPr name="Freeform 3" id="3"/>
            <p:cNvSpPr/>
            <p:nvPr/>
          </p:nvSpPr>
          <p:spPr>
            <a:xfrm flipH="false" flipV="false" rot="0">
              <a:off x="0" y="0"/>
              <a:ext cx="3749822" cy="756461"/>
            </a:xfrm>
            <a:custGeom>
              <a:avLst/>
              <a:gdLst/>
              <a:ahLst/>
              <a:cxnLst/>
              <a:rect r="r" b="b" t="t" l="l"/>
              <a:pathLst>
                <a:path h="756461" w="3749822">
                  <a:moveTo>
                    <a:pt x="27732" y="0"/>
                  </a:moveTo>
                  <a:lnTo>
                    <a:pt x="3722090" y="0"/>
                  </a:lnTo>
                  <a:cubicBezTo>
                    <a:pt x="3737406" y="0"/>
                    <a:pt x="3749822" y="12416"/>
                    <a:pt x="3749822" y="27732"/>
                  </a:cubicBezTo>
                  <a:lnTo>
                    <a:pt x="3749822" y="728729"/>
                  </a:lnTo>
                  <a:cubicBezTo>
                    <a:pt x="3749822" y="736084"/>
                    <a:pt x="3746900" y="743138"/>
                    <a:pt x="3741700" y="748339"/>
                  </a:cubicBezTo>
                  <a:cubicBezTo>
                    <a:pt x="3736499" y="753540"/>
                    <a:pt x="3729445" y="756461"/>
                    <a:pt x="3722090" y="756461"/>
                  </a:cubicBezTo>
                  <a:lnTo>
                    <a:pt x="27732" y="756461"/>
                  </a:lnTo>
                  <a:cubicBezTo>
                    <a:pt x="20377" y="756461"/>
                    <a:pt x="13323" y="753540"/>
                    <a:pt x="8123" y="748339"/>
                  </a:cubicBezTo>
                  <a:cubicBezTo>
                    <a:pt x="2922" y="743138"/>
                    <a:pt x="0" y="736084"/>
                    <a:pt x="0" y="728729"/>
                  </a:cubicBezTo>
                  <a:lnTo>
                    <a:pt x="0" y="27732"/>
                  </a:lnTo>
                  <a:cubicBezTo>
                    <a:pt x="0" y="20377"/>
                    <a:pt x="2922" y="13323"/>
                    <a:pt x="8123" y="8123"/>
                  </a:cubicBezTo>
                  <a:cubicBezTo>
                    <a:pt x="13323" y="2922"/>
                    <a:pt x="20377" y="0"/>
                    <a:pt x="27732" y="0"/>
                  </a:cubicBezTo>
                  <a:close/>
                </a:path>
              </a:pathLst>
            </a:custGeom>
            <a:solidFill>
              <a:srgbClr val="2ABFC0"/>
            </a:solidFill>
          </p:spPr>
        </p:sp>
        <p:sp>
          <p:nvSpPr>
            <p:cNvPr name="TextBox 4" id="4"/>
            <p:cNvSpPr txBox="true"/>
            <p:nvPr/>
          </p:nvSpPr>
          <p:spPr>
            <a:xfrm>
              <a:off x="0" y="-47625"/>
              <a:ext cx="3749822" cy="804086"/>
            </a:xfrm>
            <a:prstGeom prst="rect">
              <a:avLst/>
            </a:prstGeom>
          </p:spPr>
          <p:txBody>
            <a:bodyPr anchor="ctr" rtlCol="false" tIns="50800" lIns="50800" bIns="50800" rIns="50800"/>
            <a:lstStyle/>
            <a:p>
              <a:pPr algn="ctr">
                <a:lnSpc>
                  <a:spcPts val="3359"/>
                </a:lnSpc>
              </a:pPr>
            </a:p>
          </p:txBody>
        </p:sp>
      </p:grpSp>
      <p:sp>
        <p:nvSpPr>
          <p:cNvPr name="TextBox 5" id="5"/>
          <p:cNvSpPr txBox="true"/>
          <p:nvPr/>
        </p:nvSpPr>
        <p:spPr>
          <a:xfrm rot="0">
            <a:off x="2177915" y="2268813"/>
            <a:ext cx="13792704" cy="1152525"/>
          </a:xfrm>
          <a:prstGeom prst="rect">
            <a:avLst/>
          </a:prstGeom>
        </p:spPr>
        <p:txBody>
          <a:bodyPr anchor="t" rtlCol="false" tIns="0" lIns="0" bIns="0" rIns="0">
            <a:spAutoFit/>
          </a:bodyPr>
          <a:lstStyle/>
          <a:p>
            <a:pPr algn="ctr">
              <a:lnSpc>
                <a:spcPts val="9000"/>
              </a:lnSpc>
            </a:pPr>
            <a:r>
              <a:rPr lang="en-US" sz="7500">
                <a:solidFill>
                  <a:srgbClr val="FFFFFF"/>
                </a:solidFill>
                <a:latin typeface="Alfa Slab One"/>
              </a:rPr>
              <a:t>Vector là gì ?</a:t>
            </a:r>
          </a:p>
        </p:txBody>
      </p:sp>
      <p:grpSp>
        <p:nvGrpSpPr>
          <p:cNvPr name="Group 6" id="6"/>
          <p:cNvGrpSpPr/>
          <p:nvPr/>
        </p:nvGrpSpPr>
        <p:grpSpPr>
          <a:xfrm rot="0">
            <a:off x="5214004" y="5143500"/>
            <a:ext cx="8503652" cy="3068889"/>
            <a:chOff x="0" y="0"/>
            <a:chExt cx="2239645" cy="808267"/>
          </a:xfrm>
        </p:grpSpPr>
        <p:sp>
          <p:nvSpPr>
            <p:cNvPr name="Freeform 7" id="7"/>
            <p:cNvSpPr/>
            <p:nvPr/>
          </p:nvSpPr>
          <p:spPr>
            <a:xfrm flipH="false" flipV="false" rot="0">
              <a:off x="0" y="0"/>
              <a:ext cx="2239645" cy="808267"/>
            </a:xfrm>
            <a:custGeom>
              <a:avLst/>
              <a:gdLst/>
              <a:ahLst/>
              <a:cxnLst/>
              <a:rect r="r" b="b" t="t" l="l"/>
              <a:pathLst>
                <a:path h="808267" w="2239645">
                  <a:moveTo>
                    <a:pt x="46432" y="0"/>
                  </a:moveTo>
                  <a:lnTo>
                    <a:pt x="2193213" y="0"/>
                  </a:lnTo>
                  <a:cubicBezTo>
                    <a:pt x="2218857" y="0"/>
                    <a:pt x="2239645" y="20788"/>
                    <a:pt x="2239645" y="46432"/>
                  </a:cubicBezTo>
                  <a:lnTo>
                    <a:pt x="2239645" y="761835"/>
                  </a:lnTo>
                  <a:cubicBezTo>
                    <a:pt x="2239645" y="787479"/>
                    <a:pt x="2218857" y="808267"/>
                    <a:pt x="2193213" y="808267"/>
                  </a:cubicBezTo>
                  <a:lnTo>
                    <a:pt x="46432" y="808267"/>
                  </a:lnTo>
                  <a:cubicBezTo>
                    <a:pt x="20788" y="808267"/>
                    <a:pt x="0" y="787479"/>
                    <a:pt x="0" y="761835"/>
                  </a:cubicBezTo>
                  <a:lnTo>
                    <a:pt x="0" y="46432"/>
                  </a:lnTo>
                  <a:cubicBezTo>
                    <a:pt x="0" y="20788"/>
                    <a:pt x="20788" y="0"/>
                    <a:pt x="46432" y="0"/>
                  </a:cubicBezTo>
                  <a:close/>
                </a:path>
              </a:pathLst>
            </a:custGeom>
            <a:solidFill>
              <a:srgbClr val="2ABFC0"/>
            </a:solidFill>
          </p:spPr>
        </p:sp>
        <p:sp>
          <p:nvSpPr>
            <p:cNvPr name="TextBox 8" id="8"/>
            <p:cNvSpPr txBox="true"/>
            <p:nvPr/>
          </p:nvSpPr>
          <p:spPr>
            <a:xfrm>
              <a:off x="0" y="-47625"/>
              <a:ext cx="2239645" cy="855892"/>
            </a:xfrm>
            <a:prstGeom prst="rect">
              <a:avLst/>
            </a:prstGeom>
          </p:spPr>
          <p:txBody>
            <a:bodyPr anchor="ctr" rtlCol="false" tIns="50800" lIns="50800" bIns="50800" rIns="50800"/>
            <a:lstStyle/>
            <a:p>
              <a:pPr algn="ctr">
                <a:lnSpc>
                  <a:spcPts val="3359"/>
                </a:lnSpc>
              </a:pPr>
            </a:p>
          </p:txBody>
        </p:sp>
      </p:grpSp>
      <p:sp>
        <p:nvSpPr>
          <p:cNvPr name="Freeform 9" id="9"/>
          <p:cNvSpPr/>
          <p:nvPr/>
        </p:nvSpPr>
        <p:spPr>
          <a:xfrm flipH="false" flipV="false" rot="2362240">
            <a:off x="15066394" y="220970"/>
            <a:ext cx="1808449" cy="1859153"/>
          </a:xfrm>
          <a:custGeom>
            <a:avLst/>
            <a:gdLst/>
            <a:ahLst/>
            <a:cxnLst/>
            <a:rect r="r" b="b" t="t" l="l"/>
            <a:pathLst>
              <a:path h="1859153" w="1808449">
                <a:moveTo>
                  <a:pt x="0" y="0"/>
                </a:moveTo>
                <a:lnTo>
                  <a:pt x="1808449" y="0"/>
                </a:lnTo>
                <a:lnTo>
                  <a:pt x="1808449" y="1859153"/>
                </a:lnTo>
                <a:lnTo>
                  <a:pt x="0" y="18591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1696203">
            <a:off x="941651" y="87737"/>
            <a:ext cx="1830601" cy="1881926"/>
          </a:xfrm>
          <a:custGeom>
            <a:avLst/>
            <a:gdLst/>
            <a:ahLst/>
            <a:cxnLst/>
            <a:rect r="r" b="b" t="t" l="l"/>
            <a:pathLst>
              <a:path h="1881926" w="1830601">
                <a:moveTo>
                  <a:pt x="0" y="0"/>
                </a:moveTo>
                <a:lnTo>
                  <a:pt x="1830601" y="0"/>
                </a:lnTo>
                <a:lnTo>
                  <a:pt x="1830601" y="1881926"/>
                </a:lnTo>
                <a:lnTo>
                  <a:pt x="0" y="18819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0" y="8006886"/>
            <a:ext cx="7030852" cy="1634673"/>
          </a:xfrm>
          <a:custGeom>
            <a:avLst/>
            <a:gdLst/>
            <a:ahLst/>
            <a:cxnLst/>
            <a:rect r="r" b="b" t="t" l="l"/>
            <a:pathLst>
              <a:path h="1634673" w="7030852">
                <a:moveTo>
                  <a:pt x="0" y="0"/>
                </a:moveTo>
                <a:lnTo>
                  <a:pt x="7030852" y="0"/>
                </a:lnTo>
                <a:lnTo>
                  <a:pt x="7030852" y="1634673"/>
                </a:lnTo>
                <a:lnTo>
                  <a:pt x="0" y="1634673"/>
                </a:lnTo>
                <a:lnTo>
                  <a:pt x="0" y="0"/>
                </a:lnTo>
                <a:close/>
              </a:path>
            </a:pathLst>
          </a:custGeom>
          <a:blipFill>
            <a:blip r:embed="rId4"/>
            <a:stretch>
              <a:fillRect l="0" t="0" r="0" b="0"/>
            </a:stretch>
          </a:blipFill>
        </p:spPr>
      </p:sp>
      <p:sp>
        <p:nvSpPr>
          <p:cNvPr name="Freeform 12" id="12"/>
          <p:cNvSpPr/>
          <p:nvPr/>
        </p:nvSpPr>
        <p:spPr>
          <a:xfrm flipH="false" flipV="false" rot="0">
            <a:off x="2112002" y="4999565"/>
            <a:ext cx="2561913" cy="4966552"/>
          </a:xfrm>
          <a:custGeom>
            <a:avLst/>
            <a:gdLst/>
            <a:ahLst/>
            <a:cxnLst/>
            <a:rect r="r" b="b" t="t" l="l"/>
            <a:pathLst>
              <a:path h="4966552" w="2561913">
                <a:moveTo>
                  <a:pt x="0" y="0"/>
                </a:moveTo>
                <a:lnTo>
                  <a:pt x="2561913" y="0"/>
                </a:lnTo>
                <a:lnTo>
                  <a:pt x="2561913" y="4966552"/>
                </a:lnTo>
                <a:lnTo>
                  <a:pt x="0" y="4966552"/>
                </a:lnTo>
                <a:lnTo>
                  <a:pt x="0" y="0"/>
                </a:lnTo>
                <a:close/>
              </a:path>
            </a:pathLst>
          </a:custGeom>
          <a:blipFill>
            <a:blip r:embed="rId5"/>
            <a:stretch>
              <a:fillRect l="0" t="0" r="0" b="0"/>
            </a:stretch>
          </a:blipFill>
        </p:spPr>
      </p:sp>
      <p:sp>
        <p:nvSpPr>
          <p:cNvPr name="TextBox 13" id="13"/>
          <p:cNvSpPr txBox="true"/>
          <p:nvPr/>
        </p:nvSpPr>
        <p:spPr>
          <a:xfrm rot="0">
            <a:off x="5880762" y="5351714"/>
            <a:ext cx="7172973" cy="2860675"/>
          </a:xfrm>
          <a:prstGeom prst="rect">
            <a:avLst/>
          </a:prstGeom>
        </p:spPr>
        <p:txBody>
          <a:bodyPr anchor="t" rtlCol="false" tIns="0" lIns="0" bIns="0" rIns="0">
            <a:spAutoFit/>
          </a:bodyPr>
          <a:lstStyle/>
          <a:p>
            <a:pPr algn="ctr">
              <a:lnSpc>
                <a:spcPts val="4550"/>
              </a:lnSpc>
            </a:pPr>
            <a:r>
              <a:rPr lang="en-US" sz="3500">
                <a:solidFill>
                  <a:srgbClr val="FFFFFF"/>
                </a:solidFill>
                <a:latin typeface="Alice"/>
              </a:rPr>
              <a:t>Trong C++, là một </a:t>
            </a:r>
            <a:r>
              <a:rPr lang="en-US" sz="3500" u="sng">
                <a:solidFill>
                  <a:srgbClr val="FFFFFF"/>
                </a:solidFill>
                <a:latin typeface="Alice"/>
              </a:rPr>
              <a:t>CTDL động</a:t>
            </a:r>
            <a:r>
              <a:rPr lang="en-US" sz="3500">
                <a:solidFill>
                  <a:srgbClr val="FFFFFF"/>
                </a:solidFill>
                <a:latin typeface="Alice"/>
              </a:rPr>
              <a:t> được cung cấp bởi STL. Vector cung cấp một mảng động có thể </a:t>
            </a:r>
            <a:r>
              <a:rPr lang="en-US" sz="3500" u="sng">
                <a:solidFill>
                  <a:srgbClr val="FFFFFF"/>
                </a:solidFill>
                <a:latin typeface="Alice"/>
              </a:rPr>
              <a:t>thay đổi kích thước</a:t>
            </a:r>
            <a:r>
              <a:rPr lang="en-US" sz="3500">
                <a:solidFill>
                  <a:srgbClr val="FFFFFF"/>
                </a:solidFill>
                <a:latin typeface="Alice"/>
              </a:rPr>
              <a:t> linh hoạt theo nhu cầu.</a:t>
            </a:r>
          </a:p>
          <a:p>
            <a:pPr algn="ctr">
              <a:lnSpc>
                <a:spcPts val="4550"/>
              </a:lnSpc>
            </a:pPr>
          </a:p>
        </p:txBody>
      </p:sp>
      <p:sp>
        <p:nvSpPr>
          <p:cNvPr name="Freeform 14" id="14"/>
          <p:cNvSpPr/>
          <p:nvPr/>
        </p:nvSpPr>
        <p:spPr>
          <a:xfrm flipH="false" flipV="false" rot="-1560787">
            <a:off x="14995674" y="4971406"/>
            <a:ext cx="1371257" cy="3668915"/>
          </a:xfrm>
          <a:custGeom>
            <a:avLst/>
            <a:gdLst/>
            <a:ahLst/>
            <a:cxnLst/>
            <a:rect r="r" b="b" t="t" l="l"/>
            <a:pathLst>
              <a:path h="3668915" w="1371257">
                <a:moveTo>
                  <a:pt x="0" y="0"/>
                </a:moveTo>
                <a:lnTo>
                  <a:pt x="1371257" y="0"/>
                </a:lnTo>
                <a:lnTo>
                  <a:pt x="1371257" y="3668915"/>
                </a:lnTo>
                <a:lnTo>
                  <a:pt x="0" y="3668915"/>
                </a:lnTo>
                <a:lnTo>
                  <a:pt x="0" y="0"/>
                </a:lnTo>
                <a:close/>
              </a:path>
            </a:pathLst>
          </a:custGeom>
          <a:blipFill>
            <a:blip r:embed="rId6"/>
            <a:stretch>
              <a:fillRect l="0" t="0" r="0" b="0"/>
            </a:stretch>
          </a:blipFill>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1E6B8"/>
        </a:solidFill>
      </p:bgPr>
    </p:bg>
    <p:spTree>
      <p:nvGrpSpPr>
        <p:cNvPr id="1" name=""/>
        <p:cNvGrpSpPr/>
        <p:nvPr/>
      </p:nvGrpSpPr>
      <p:grpSpPr>
        <a:xfrm>
          <a:off x="0" y="0"/>
          <a:ext cx="0" cy="0"/>
          <a:chOff x="0" y="0"/>
          <a:chExt cx="0" cy="0"/>
        </a:xfrm>
      </p:grpSpPr>
      <p:sp>
        <p:nvSpPr>
          <p:cNvPr name="Freeform 2" id="2"/>
          <p:cNvSpPr/>
          <p:nvPr/>
        </p:nvSpPr>
        <p:spPr>
          <a:xfrm flipH="false" flipV="false" rot="-5824002">
            <a:off x="15536528" y="8418050"/>
            <a:ext cx="3415071" cy="1680500"/>
          </a:xfrm>
          <a:custGeom>
            <a:avLst/>
            <a:gdLst/>
            <a:ahLst/>
            <a:cxnLst/>
            <a:rect r="r" b="b" t="t" l="l"/>
            <a:pathLst>
              <a:path h="1680500" w="3415071">
                <a:moveTo>
                  <a:pt x="0" y="0"/>
                </a:moveTo>
                <a:lnTo>
                  <a:pt x="3415071" y="0"/>
                </a:lnTo>
                <a:lnTo>
                  <a:pt x="3415071" y="1680500"/>
                </a:lnTo>
                <a:lnTo>
                  <a:pt x="0" y="1680500"/>
                </a:lnTo>
                <a:lnTo>
                  <a:pt x="0" y="0"/>
                </a:lnTo>
                <a:close/>
              </a:path>
            </a:pathLst>
          </a:custGeom>
          <a:blipFill>
            <a:blip r:embed="rId2"/>
            <a:stretch>
              <a:fillRect l="0" t="0" r="0" b="0"/>
            </a:stretch>
          </a:blipFill>
        </p:spPr>
      </p:sp>
      <p:grpSp>
        <p:nvGrpSpPr>
          <p:cNvPr name="Group 3" id="3"/>
          <p:cNvGrpSpPr/>
          <p:nvPr/>
        </p:nvGrpSpPr>
        <p:grpSpPr>
          <a:xfrm rot="0">
            <a:off x="2750271" y="2859328"/>
            <a:ext cx="11996224" cy="10457981"/>
            <a:chOff x="0" y="0"/>
            <a:chExt cx="932353" cy="812800"/>
          </a:xfrm>
        </p:grpSpPr>
        <p:sp>
          <p:nvSpPr>
            <p:cNvPr name="Freeform 4" id="4"/>
            <p:cNvSpPr/>
            <p:nvPr/>
          </p:nvSpPr>
          <p:spPr>
            <a:xfrm flipH="false" flipV="false" rot="0">
              <a:off x="0" y="0"/>
              <a:ext cx="932353" cy="812800"/>
            </a:xfrm>
            <a:custGeom>
              <a:avLst/>
              <a:gdLst/>
              <a:ahLst/>
              <a:cxnLst/>
              <a:rect r="r" b="b" t="t" l="l"/>
              <a:pathLst>
                <a:path h="812800" w="932353">
                  <a:moveTo>
                    <a:pt x="466177" y="0"/>
                  </a:moveTo>
                  <a:cubicBezTo>
                    <a:pt x="208714" y="0"/>
                    <a:pt x="0" y="181951"/>
                    <a:pt x="0" y="406400"/>
                  </a:cubicBezTo>
                  <a:cubicBezTo>
                    <a:pt x="0" y="630849"/>
                    <a:pt x="208714" y="812800"/>
                    <a:pt x="466177" y="812800"/>
                  </a:cubicBezTo>
                  <a:cubicBezTo>
                    <a:pt x="723639" y="812800"/>
                    <a:pt x="932353" y="630849"/>
                    <a:pt x="932353" y="406400"/>
                  </a:cubicBezTo>
                  <a:cubicBezTo>
                    <a:pt x="932353" y="181951"/>
                    <a:pt x="723639" y="0"/>
                    <a:pt x="466177" y="0"/>
                  </a:cubicBezTo>
                  <a:close/>
                </a:path>
              </a:pathLst>
            </a:custGeom>
            <a:solidFill>
              <a:srgbClr val="000000">
                <a:alpha val="0"/>
              </a:srgbClr>
            </a:solidFill>
            <a:ln w="66675" cap="sq">
              <a:solidFill>
                <a:srgbClr val="202F5A"/>
              </a:solidFill>
              <a:prstDash val="solid"/>
              <a:miter/>
            </a:ln>
          </p:spPr>
        </p:sp>
        <p:sp>
          <p:nvSpPr>
            <p:cNvPr name="TextBox 5" id="5"/>
            <p:cNvSpPr txBox="true"/>
            <p:nvPr/>
          </p:nvSpPr>
          <p:spPr>
            <a:xfrm>
              <a:off x="87408" y="28575"/>
              <a:ext cx="757537" cy="708025"/>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5824002">
            <a:off x="14492592" y="9046004"/>
            <a:ext cx="3415071" cy="1680500"/>
          </a:xfrm>
          <a:custGeom>
            <a:avLst/>
            <a:gdLst/>
            <a:ahLst/>
            <a:cxnLst/>
            <a:rect r="r" b="b" t="t" l="l"/>
            <a:pathLst>
              <a:path h="1680500" w="3415071">
                <a:moveTo>
                  <a:pt x="0" y="0"/>
                </a:moveTo>
                <a:lnTo>
                  <a:pt x="3415071" y="0"/>
                </a:lnTo>
                <a:lnTo>
                  <a:pt x="3415071" y="1680500"/>
                </a:lnTo>
                <a:lnTo>
                  <a:pt x="0" y="1680500"/>
                </a:lnTo>
                <a:lnTo>
                  <a:pt x="0" y="0"/>
                </a:lnTo>
                <a:close/>
              </a:path>
            </a:pathLst>
          </a:custGeom>
          <a:blipFill>
            <a:blip r:embed="rId2"/>
            <a:stretch>
              <a:fillRect l="0" t="0" r="0" b="0"/>
            </a:stretch>
          </a:blipFill>
        </p:spPr>
      </p:sp>
      <p:sp>
        <p:nvSpPr>
          <p:cNvPr name="Freeform 7" id="7"/>
          <p:cNvSpPr/>
          <p:nvPr/>
        </p:nvSpPr>
        <p:spPr>
          <a:xfrm flipH="false" flipV="false" rot="-5046987">
            <a:off x="-3943429" y="3179962"/>
            <a:ext cx="7779055" cy="3827943"/>
          </a:xfrm>
          <a:custGeom>
            <a:avLst/>
            <a:gdLst/>
            <a:ahLst/>
            <a:cxnLst/>
            <a:rect r="r" b="b" t="t" l="l"/>
            <a:pathLst>
              <a:path h="3827943" w="7779055">
                <a:moveTo>
                  <a:pt x="0" y="0"/>
                </a:moveTo>
                <a:lnTo>
                  <a:pt x="7779055" y="0"/>
                </a:lnTo>
                <a:lnTo>
                  <a:pt x="7779055" y="3827943"/>
                </a:lnTo>
                <a:lnTo>
                  <a:pt x="0" y="3827943"/>
                </a:lnTo>
                <a:lnTo>
                  <a:pt x="0" y="0"/>
                </a:lnTo>
                <a:close/>
              </a:path>
            </a:pathLst>
          </a:custGeom>
          <a:blipFill>
            <a:blip r:embed="rId2"/>
            <a:stretch>
              <a:fillRect l="0" t="0" r="0" b="0"/>
            </a:stretch>
          </a:blipFill>
        </p:spPr>
      </p:sp>
      <p:sp>
        <p:nvSpPr>
          <p:cNvPr name="Freeform 8" id="8"/>
          <p:cNvSpPr/>
          <p:nvPr/>
        </p:nvSpPr>
        <p:spPr>
          <a:xfrm flipH="false" flipV="false" rot="9439739">
            <a:off x="-12593094" y="279365"/>
            <a:ext cx="16027221" cy="2824798"/>
          </a:xfrm>
          <a:custGeom>
            <a:avLst/>
            <a:gdLst/>
            <a:ahLst/>
            <a:cxnLst/>
            <a:rect r="r" b="b" t="t" l="l"/>
            <a:pathLst>
              <a:path h="2824798" w="16027221">
                <a:moveTo>
                  <a:pt x="0" y="0"/>
                </a:moveTo>
                <a:lnTo>
                  <a:pt x="16027221" y="0"/>
                </a:lnTo>
                <a:lnTo>
                  <a:pt x="16027221" y="2824798"/>
                </a:lnTo>
                <a:lnTo>
                  <a:pt x="0" y="2824798"/>
                </a:lnTo>
                <a:lnTo>
                  <a:pt x="0" y="0"/>
                </a:lnTo>
                <a:close/>
              </a:path>
            </a:pathLst>
          </a:custGeom>
          <a:blipFill>
            <a:blip r:embed="rId3"/>
            <a:stretch>
              <a:fillRect l="0" t="0" r="0" b="0"/>
            </a:stretch>
          </a:blipFill>
        </p:spPr>
      </p:sp>
      <p:sp>
        <p:nvSpPr>
          <p:cNvPr name="Freeform 9" id="9"/>
          <p:cNvSpPr/>
          <p:nvPr/>
        </p:nvSpPr>
        <p:spPr>
          <a:xfrm flipH="false" flipV="false" rot="9633706">
            <a:off x="17583320" y="-378657"/>
            <a:ext cx="3243043" cy="3450046"/>
          </a:xfrm>
          <a:custGeom>
            <a:avLst/>
            <a:gdLst/>
            <a:ahLst/>
            <a:cxnLst/>
            <a:rect r="r" b="b" t="t" l="l"/>
            <a:pathLst>
              <a:path h="3450046" w="3243043">
                <a:moveTo>
                  <a:pt x="0" y="0"/>
                </a:moveTo>
                <a:lnTo>
                  <a:pt x="3243043" y="0"/>
                </a:lnTo>
                <a:lnTo>
                  <a:pt x="3243043" y="3450045"/>
                </a:lnTo>
                <a:lnTo>
                  <a:pt x="0" y="34500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6581008" y="5772082"/>
            <a:ext cx="4469106" cy="8594435"/>
          </a:xfrm>
          <a:custGeom>
            <a:avLst/>
            <a:gdLst/>
            <a:ahLst/>
            <a:cxnLst/>
            <a:rect r="r" b="b" t="t" l="l"/>
            <a:pathLst>
              <a:path h="8594435" w="4469106">
                <a:moveTo>
                  <a:pt x="0" y="0"/>
                </a:moveTo>
                <a:lnTo>
                  <a:pt x="4469106" y="0"/>
                </a:lnTo>
                <a:lnTo>
                  <a:pt x="4469106" y="8594434"/>
                </a:lnTo>
                <a:lnTo>
                  <a:pt x="0" y="85944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1028700" y="6918336"/>
            <a:ext cx="3928935" cy="2339964"/>
            <a:chOff x="0" y="0"/>
            <a:chExt cx="738166" cy="439631"/>
          </a:xfrm>
        </p:grpSpPr>
        <p:sp>
          <p:nvSpPr>
            <p:cNvPr name="Freeform 12" id="12"/>
            <p:cNvSpPr/>
            <p:nvPr/>
          </p:nvSpPr>
          <p:spPr>
            <a:xfrm flipH="false" flipV="false" rot="0">
              <a:off x="0" y="0"/>
              <a:ext cx="738166" cy="439631"/>
            </a:xfrm>
            <a:custGeom>
              <a:avLst/>
              <a:gdLst/>
              <a:ahLst/>
              <a:cxnLst/>
              <a:rect r="r" b="b" t="t" l="l"/>
              <a:pathLst>
                <a:path h="439631" w="738166">
                  <a:moveTo>
                    <a:pt x="139841" y="0"/>
                  </a:moveTo>
                  <a:lnTo>
                    <a:pt x="598326" y="0"/>
                  </a:lnTo>
                  <a:cubicBezTo>
                    <a:pt x="635414" y="0"/>
                    <a:pt x="670983" y="14733"/>
                    <a:pt x="697208" y="40958"/>
                  </a:cubicBezTo>
                  <a:cubicBezTo>
                    <a:pt x="723433" y="67184"/>
                    <a:pt x="738166" y="102753"/>
                    <a:pt x="738166" y="139841"/>
                  </a:cubicBezTo>
                  <a:lnTo>
                    <a:pt x="738166" y="299791"/>
                  </a:lnTo>
                  <a:cubicBezTo>
                    <a:pt x="738166" y="336879"/>
                    <a:pt x="723433" y="372448"/>
                    <a:pt x="697208" y="398673"/>
                  </a:cubicBezTo>
                  <a:cubicBezTo>
                    <a:pt x="670983" y="424898"/>
                    <a:pt x="635414" y="439631"/>
                    <a:pt x="598326" y="439631"/>
                  </a:cubicBezTo>
                  <a:lnTo>
                    <a:pt x="139841" y="439631"/>
                  </a:lnTo>
                  <a:cubicBezTo>
                    <a:pt x="102753" y="439631"/>
                    <a:pt x="67184" y="424898"/>
                    <a:pt x="40958" y="398673"/>
                  </a:cubicBezTo>
                  <a:cubicBezTo>
                    <a:pt x="14733" y="372448"/>
                    <a:pt x="0" y="336879"/>
                    <a:pt x="0" y="299791"/>
                  </a:cubicBezTo>
                  <a:lnTo>
                    <a:pt x="0" y="139841"/>
                  </a:lnTo>
                  <a:cubicBezTo>
                    <a:pt x="0" y="102753"/>
                    <a:pt x="14733" y="67184"/>
                    <a:pt x="40958" y="40958"/>
                  </a:cubicBezTo>
                  <a:cubicBezTo>
                    <a:pt x="67184" y="14733"/>
                    <a:pt x="102753" y="0"/>
                    <a:pt x="139841" y="0"/>
                  </a:cubicBezTo>
                  <a:close/>
                </a:path>
              </a:pathLst>
            </a:custGeom>
            <a:solidFill>
              <a:srgbClr val="2ABFC0"/>
            </a:solidFill>
            <a:ln cap="rnd">
              <a:noFill/>
              <a:prstDash val="solid"/>
              <a:round/>
            </a:ln>
          </p:spPr>
        </p:sp>
        <p:sp>
          <p:nvSpPr>
            <p:cNvPr name="TextBox 13" id="13"/>
            <p:cNvSpPr txBox="true"/>
            <p:nvPr/>
          </p:nvSpPr>
          <p:spPr>
            <a:xfrm>
              <a:off x="0" y="-19050"/>
              <a:ext cx="738166" cy="458681"/>
            </a:xfrm>
            <a:prstGeom prst="rect">
              <a:avLst/>
            </a:prstGeom>
          </p:spPr>
          <p:txBody>
            <a:bodyPr anchor="ctr" rtlCol="false" tIns="50800" lIns="50800" bIns="50800" rIns="50800"/>
            <a:lstStyle/>
            <a:p>
              <a:pPr algn="ctr" marL="755651" indent="-377825" lvl="1">
                <a:lnSpc>
                  <a:spcPts val="4200"/>
                </a:lnSpc>
                <a:spcBef>
                  <a:spcPct val="0"/>
                </a:spcBef>
                <a:buFont typeface="Arial"/>
                <a:buChar char="•"/>
              </a:pPr>
              <a:r>
                <a:rPr lang="en-US" sz="3500" strike="noStrike" u="none">
                  <a:solidFill>
                    <a:srgbClr val="FFFFFF"/>
                  </a:solidFill>
                  <a:latin typeface="Alice Bold"/>
                </a:rPr>
                <a:t>Kích thước động</a:t>
              </a:r>
            </a:p>
          </p:txBody>
        </p:sp>
      </p:grpSp>
      <p:grpSp>
        <p:nvGrpSpPr>
          <p:cNvPr name="Group 14" id="14"/>
          <p:cNvGrpSpPr/>
          <p:nvPr/>
        </p:nvGrpSpPr>
        <p:grpSpPr>
          <a:xfrm rot="0">
            <a:off x="2248690" y="3743827"/>
            <a:ext cx="3928935" cy="2339964"/>
            <a:chOff x="0" y="0"/>
            <a:chExt cx="738166" cy="439631"/>
          </a:xfrm>
        </p:grpSpPr>
        <p:sp>
          <p:nvSpPr>
            <p:cNvPr name="Freeform 15" id="15"/>
            <p:cNvSpPr/>
            <p:nvPr/>
          </p:nvSpPr>
          <p:spPr>
            <a:xfrm flipH="false" flipV="false" rot="0">
              <a:off x="0" y="0"/>
              <a:ext cx="738166" cy="439631"/>
            </a:xfrm>
            <a:custGeom>
              <a:avLst/>
              <a:gdLst/>
              <a:ahLst/>
              <a:cxnLst/>
              <a:rect r="r" b="b" t="t" l="l"/>
              <a:pathLst>
                <a:path h="439631" w="738166">
                  <a:moveTo>
                    <a:pt x="139841" y="0"/>
                  </a:moveTo>
                  <a:lnTo>
                    <a:pt x="598326" y="0"/>
                  </a:lnTo>
                  <a:cubicBezTo>
                    <a:pt x="635414" y="0"/>
                    <a:pt x="670983" y="14733"/>
                    <a:pt x="697208" y="40958"/>
                  </a:cubicBezTo>
                  <a:cubicBezTo>
                    <a:pt x="723433" y="67184"/>
                    <a:pt x="738166" y="102753"/>
                    <a:pt x="738166" y="139841"/>
                  </a:cubicBezTo>
                  <a:lnTo>
                    <a:pt x="738166" y="299791"/>
                  </a:lnTo>
                  <a:cubicBezTo>
                    <a:pt x="738166" y="336879"/>
                    <a:pt x="723433" y="372448"/>
                    <a:pt x="697208" y="398673"/>
                  </a:cubicBezTo>
                  <a:cubicBezTo>
                    <a:pt x="670983" y="424898"/>
                    <a:pt x="635414" y="439631"/>
                    <a:pt x="598326" y="439631"/>
                  </a:cubicBezTo>
                  <a:lnTo>
                    <a:pt x="139841" y="439631"/>
                  </a:lnTo>
                  <a:cubicBezTo>
                    <a:pt x="102753" y="439631"/>
                    <a:pt x="67184" y="424898"/>
                    <a:pt x="40958" y="398673"/>
                  </a:cubicBezTo>
                  <a:cubicBezTo>
                    <a:pt x="14733" y="372448"/>
                    <a:pt x="0" y="336879"/>
                    <a:pt x="0" y="299791"/>
                  </a:cubicBezTo>
                  <a:lnTo>
                    <a:pt x="0" y="139841"/>
                  </a:lnTo>
                  <a:cubicBezTo>
                    <a:pt x="0" y="102753"/>
                    <a:pt x="14733" y="67184"/>
                    <a:pt x="40958" y="40958"/>
                  </a:cubicBezTo>
                  <a:cubicBezTo>
                    <a:pt x="67184" y="14733"/>
                    <a:pt x="102753" y="0"/>
                    <a:pt x="139841" y="0"/>
                  </a:cubicBezTo>
                  <a:close/>
                </a:path>
              </a:pathLst>
            </a:custGeom>
            <a:solidFill>
              <a:srgbClr val="2ABFC0"/>
            </a:solidFill>
            <a:ln cap="rnd">
              <a:noFill/>
              <a:prstDash val="solid"/>
              <a:round/>
            </a:ln>
          </p:spPr>
        </p:sp>
        <p:sp>
          <p:nvSpPr>
            <p:cNvPr name="TextBox 16" id="16"/>
            <p:cNvSpPr txBox="true"/>
            <p:nvPr/>
          </p:nvSpPr>
          <p:spPr>
            <a:xfrm>
              <a:off x="0" y="-19050"/>
              <a:ext cx="738166" cy="458681"/>
            </a:xfrm>
            <a:prstGeom prst="rect">
              <a:avLst/>
            </a:prstGeom>
          </p:spPr>
          <p:txBody>
            <a:bodyPr anchor="ctr" rtlCol="false" tIns="50800" lIns="50800" bIns="50800" rIns="50800"/>
            <a:lstStyle/>
            <a:p>
              <a:pPr algn="ctr" marL="0" indent="0" lvl="0">
                <a:lnSpc>
                  <a:spcPts val="4200"/>
                </a:lnSpc>
                <a:spcBef>
                  <a:spcPct val="0"/>
                </a:spcBef>
              </a:pPr>
              <a:r>
                <a:rPr lang="en-US" sz="3500">
                  <a:solidFill>
                    <a:srgbClr val="FFFFFF"/>
                  </a:solidFill>
                  <a:latin typeface="Alice Bold"/>
                </a:rPr>
                <a:t>2. </a:t>
              </a:r>
              <a:r>
                <a:rPr lang="en-US" sz="3500" strike="noStrike" u="none">
                  <a:solidFill>
                    <a:srgbClr val="FFFFFF"/>
                  </a:solidFill>
                  <a:latin typeface="Alice Bold"/>
                </a:rPr>
                <a:t>Truy Cập Ngẫu Nhiên</a:t>
              </a:r>
            </a:p>
          </p:txBody>
        </p:sp>
      </p:grpSp>
      <p:grpSp>
        <p:nvGrpSpPr>
          <p:cNvPr name="Group 17" id="17"/>
          <p:cNvGrpSpPr/>
          <p:nvPr/>
        </p:nvGrpSpPr>
        <p:grpSpPr>
          <a:xfrm rot="0">
            <a:off x="6792447" y="1689346"/>
            <a:ext cx="3928935" cy="2339964"/>
            <a:chOff x="0" y="0"/>
            <a:chExt cx="738166" cy="439631"/>
          </a:xfrm>
        </p:grpSpPr>
        <p:sp>
          <p:nvSpPr>
            <p:cNvPr name="Freeform 18" id="18"/>
            <p:cNvSpPr/>
            <p:nvPr/>
          </p:nvSpPr>
          <p:spPr>
            <a:xfrm flipH="false" flipV="false" rot="0">
              <a:off x="0" y="0"/>
              <a:ext cx="738166" cy="439631"/>
            </a:xfrm>
            <a:custGeom>
              <a:avLst/>
              <a:gdLst/>
              <a:ahLst/>
              <a:cxnLst/>
              <a:rect r="r" b="b" t="t" l="l"/>
              <a:pathLst>
                <a:path h="439631" w="738166">
                  <a:moveTo>
                    <a:pt x="139841" y="0"/>
                  </a:moveTo>
                  <a:lnTo>
                    <a:pt x="598326" y="0"/>
                  </a:lnTo>
                  <a:cubicBezTo>
                    <a:pt x="635414" y="0"/>
                    <a:pt x="670983" y="14733"/>
                    <a:pt x="697208" y="40958"/>
                  </a:cubicBezTo>
                  <a:cubicBezTo>
                    <a:pt x="723433" y="67184"/>
                    <a:pt x="738166" y="102753"/>
                    <a:pt x="738166" y="139841"/>
                  </a:cubicBezTo>
                  <a:lnTo>
                    <a:pt x="738166" y="299791"/>
                  </a:lnTo>
                  <a:cubicBezTo>
                    <a:pt x="738166" y="336879"/>
                    <a:pt x="723433" y="372448"/>
                    <a:pt x="697208" y="398673"/>
                  </a:cubicBezTo>
                  <a:cubicBezTo>
                    <a:pt x="670983" y="424898"/>
                    <a:pt x="635414" y="439631"/>
                    <a:pt x="598326" y="439631"/>
                  </a:cubicBezTo>
                  <a:lnTo>
                    <a:pt x="139841" y="439631"/>
                  </a:lnTo>
                  <a:cubicBezTo>
                    <a:pt x="102753" y="439631"/>
                    <a:pt x="67184" y="424898"/>
                    <a:pt x="40958" y="398673"/>
                  </a:cubicBezTo>
                  <a:cubicBezTo>
                    <a:pt x="14733" y="372448"/>
                    <a:pt x="0" y="336879"/>
                    <a:pt x="0" y="299791"/>
                  </a:cubicBezTo>
                  <a:lnTo>
                    <a:pt x="0" y="139841"/>
                  </a:lnTo>
                  <a:cubicBezTo>
                    <a:pt x="0" y="102753"/>
                    <a:pt x="14733" y="67184"/>
                    <a:pt x="40958" y="40958"/>
                  </a:cubicBezTo>
                  <a:cubicBezTo>
                    <a:pt x="67184" y="14733"/>
                    <a:pt x="102753" y="0"/>
                    <a:pt x="139841" y="0"/>
                  </a:cubicBezTo>
                  <a:close/>
                </a:path>
              </a:pathLst>
            </a:custGeom>
            <a:solidFill>
              <a:srgbClr val="2ABFC0"/>
            </a:solidFill>
            <a:ln cap="rnd">
              <a:noFill/>
              <a:prstDash val="solid"/>
              <a:round/>
            </a:ln>
          </p:spPr>
        </p:sp>
        <p:sp>
          <p:nvSpPr>
            <p:cNvPr name="TextBox 19" id="19"/>
            <p:cNvSpPr txBox="true"/>
            <p:nvPr/>
          </p:nvSpPr>
          <p:spPr>
            <a:xfrm>
              <a:off x="0" y="-19050"/>
              <a:ext cx="738166" cy="458681"/>
            </a:xfrm>
            <a:prstGeom prst="rect">
              <a:avLst/>
            </a:prstGeom>
          </p:spPr>
          <p:txBody>
            <a:bodyPr anchor="ctr" rtlCol="false" tIns="50800" lIns="50800" bIns="50800" rIns="50800"/>
            <a:lstStyle/>
            <a:p>
              <a:pPr algn="ctr" marL="0" indent="0" lvl="0">
                <a:lnSpc>
                  <a:spcPts val="4200"/>
                </a:lnSpc>
                <a:spcBef>
                  <a:spcPct val="0"/>
                </a:spcBef>
              </a:pPr>
              <a:r>
                <a:rPr lang="en-US" sz="3500">
                  <a:solidFill>
                    <a:srgbClr val="FFFFFF"/>
                  </a:solidFill>
                  <a:latin typeface="Alice Bold"/>
                </a:rPr>
                <a:t>3. </a:t>
              </a:r>
              <a:r>
                <a:rPr lang="en-US" sz="3500" strike="noStrike" u="none">
                  <a:solidFill>
                    <a:srgbClr val="FFFFFF"/>
                  </a:solidFill>
                  <a:latin typeface="Alice Bold"/>
                </a:rPr>
                <a:t>Lưu Trữ Liên Tục</a:t>
              </a:r>
            </a:p>
          </p:txBody>
        </p:sp>
      </p:grpSp>
      <p:grpSp>
        <p:nvGrpSpPr>
          <p:cNvPr name="Group 20" id="20"/>
          <p:cNvGrpSpPr/>
          <p:nvPr/>
        </p:nvGrpSpPr>
        <p:grpSpPr>
          <a:xfrm rot="0">
            <a:off x="11453496" y="3743827"/>
            <a:ext cx="3928935" cy="2339964"/>
            <a:chOff x="0" y="0"/>
            <a:chExt cx="738166" cy="439631"/>
          </a:xfrm>
        </p:grpSpPr>
        <p:sp>
          <p:nvSpPr>
            <p:cNvPr name="Freeform 21" id="21"/>
            <p:cNvSpPr/>
            <p:nvPr/>
          </p:nvSpPr>
          <p:spPr>
            <a:xfrm flipH="false" flipV="false" rot="0">
              <a:off x="0" y="0"/>
              <a:ext cx="738166" cy="439631"/>
            </a:xfrm>
            <a:custGeom>
              <a:avLst/>
              <a:gdLst/>
              <a:ahLst/>
              <a:cxnLst/>
              <a:rect r="r" b="b" t="t" l="l"/>
              <a:pathLst>
                <a:path h="439631" w="738166">
                  <a:moveTo>
                    <a:pt x="139841" y="0"/>
                  </a:moveTo>
                  <a:lnTo>
                    <a:pt x="598326" y="0"/>
                  </a:lnTo>
                  <a:cubicBezTo>
                    <a:pt x="635414" y="0"/>
                    <a:pt x="670983" y="14733"/>
                    <a:pt x="697208" y="40958"/>
                  </a:cubicBezTo>
                  <a:cubicBezTo>
                    <a:pt x="723433" y="67184"/>
                    <a:pt x="738166" y="102753"/>
                    <a:pt x="738166" y="139841"/>
                  </a:cubicBezTo>
                  <a:lnTo>
                    <a:pt x="738166" y="299791"/>
                  </a:lnTo>
                  <a:cubicBezTo>
                    <a:pt x="738166" y="336879"/>
                    <a:pt x="723433" y="372448"/>
                    <a:pt x="697208" y="398673"/>
                  </a:cubicBezTo>
                  <a:cubicBezTo>
                    <a:pt x="670983" y="424898"/>
                    <a:pt x="635414" y="439631"/>
                    <a:pt x="598326" y="439631"/>
                  </a:cubicBezTo>
                  <a:lnTo>
                    <a:pt x="139841" y="439631"/>
                  </a:lnTo>
                  <a:cubicBezTo>
                    <a:pt x="102753" y="439631"/>
                    <a:pt x="67184" y="424898"/>
                    <a:pt x="40958" y="398673"/>
                  </a:cubicBezTo>
                  <a:cubicBezTo>
                    <a:pt x="14733" y="372448"/>
                    <a:pt x="0" y="336879"/>
                    <a:pt x="0" y="299791"/>
                  </a:cubicBezTo>
                  <a:lnTo>
                    <a:pt x="0" y="139841"/>
                  </a:lnTo>
                  <a:cubicBezTo>
                    <a:pt x="0" y="102753"/>
                    <a:pt x="14733" y="67184"/>
                    <a:pt x="40958" y="40958"/>
                  </a:cubicBezTo>
                  <a:cubicBezTo>
                    <a:pt x="67184" y="14733"/>
                    <a:pt x="102753" y="0"/>
                    <a:pt x="139841" y="0"/>
                  </a:cubicBezTo>
                  <a:close/>
                </a:path>
              </a:pathLst>
            </a:custGeom>
            <a:solidFill>
              <a:srgbClr val="2ABFC0"/>
            </a:solidFill>
            <a:ln cap="rnd">
              <a:noFill/>
              <a:prstDash val="solid"/>
              <a:round/>
            </a:ln>
          </p:spPr>
        </p:sp>
        <p:sp>
          <p:nvSpPr>
            <p:cNvPr name="TextBox 22" id="22"/>
            <p:cNvSpPr txBox="true"/>
            <p:nvPr/>
          </p:nvSpPr>
          <p:spPr>
            <a:xfrm>
              <a:off x="0" y="-19050"/>
              <a:ext cx="738166" cy="458681"/>
            </a:xfrm>
            <a:prstGeom prst="rect">
              <a:avLst/>
            </a:prstGeom>
          </p:spPr>
          <p:txBody>
            <a:bodyPr anchor="ctr" rtlCol="false" tIns="50800" lIns="50800" bIns="50800" rIns="50800"/>
            <a:lstStyle/>
            <a:p>
              <a:pPr algn="ctr" marL="0" indent="0" lvl="0">
                <a:lnSpc>
                  <a:spcPts val="4200"/>
                </a:lnSpc>
                <a:spcBef>
                  <a:spcPct val="0"/>
                </a:spcBef>
              </a:pPr>
              <a:r>
                <a:rPr lang="en-US" sz="3500">
                  <a:solidFill>
                    <a:srgbClr val="FFFFFF"/>
                  </a:solidFill>
                  <a:latin typeface="Alice Bold"/>
                </a:rPr>
                <a:t>4. </a:t>
              </a:r>
              <a:r>
                <a:rPr lang="en-US" sz="3500" strike="noStrike" u="none">
                  <a:solidFill>
                    <a:srgbClr val="FFFFFF"/>
                  </a:solidFill>
                  <a:latin typeface="Alice Bold"/>
                </a:rPr>
                <a:t>Quản Lý Bộ Nhớ Tự Động</a:t>
              </a:r>
            </a:p>
          </p:txBody>
        </p:sp>
      </p:grpSp>
      <p:grpSp>
        <p:nvGrpSpPr>
          <p:cNvPr name="Group 23" id="23"/>
          <p:cNvGrpSpPr/>
          <p:nvPr/>
        </p:nvGrpSpPr>
        <p:grpSpPr>
          <a:xfrm rot="0">
            <a:off x="13330365" y="6918336"/>
            <a:ext cx="3928935" cy="2339964"/>
            <a:chOff x="0" y="0"/>
            <a:chExt cx="738166" cy="439631"/>
          </a:xfrm>
        </p:grpSpPr>
        <p:sp>
          <p:nvSpPr>
            <p:cNvPr name="Freeform 24" id="24"/>
            <p:cNvSpPr/>
            <p:nvPr/>
          </p:nvSpPr>
          <p:spPr>
            <a:xfrm flipH="false" flipV="false" rot="0">
              <a:off x="0" y="0"/>
              <a:ext cx="738166" cy="439631"/>
            </a:xfrm>
            <a:custGeom>
              <a:avLst/>
              <a:gdLst/>
              <a:ahLst/>
              <a:cxnLst/>
              <a:rect r="r" b="b" t="t" l="l"/>
              <a:pathLst>
                <a:path h="439631" w="738166">
                  <a:moveTo>
                    <a:pt x="139841" y="0"/>
                  </a:moveTo>
                  <a:lnTo>
                    <a:pt x="598326" y="0"/>
                  </a:lnTo>
                  <a:cubicBezTo>
                    <a:pt x="635414" y="0"/>
                    <a:pt x="670983" y="14733"/>
                    <a:pt x="697208" y="40958"/>
                  </a:cubicBezTo>
                  <a:cubicBezTo>
                    <a:pt x="723433" y="67184"/>
                    <a:pt x="738166" y="102753"/>
                    <a:pt x="738166" y="139841"/>
                  </a:cubicBezTo>
                  <a:lnTo>
                    <a:pt x="738166" y="299791"/>
                  </a:lnTo>
                  <a:cubicBezTo>
                    <a:pt x="738166" y="336879"/>
                    <a:pt x="723433" y="372448"/>
                    <a:pt x="697208" y="398673"/>
                  </a:cubicBezTo>
                  <a:cubicBezTo>
                    <a:pt x="670983" y="424898"/>
                    <a:pt x="635414" y="439631"/>
                    <a:pt x="598326" y="439631"/>
                  </a:cubicBezTo>
                  <a:lnTo>
                    <a:pt x="139841" y="439631"/>
                  </a:lnTo>
                  <a:cubicBezTo>
                    <a:pt x="102753" y="439631"/>
                    <a:pt x="67184" y="424898"/>
                    <a:pt x="40958" y="398673"/>
                  </a:cubicBezTo>
                  <a:cubicBezTo>
                    <a:pt x="14733" y="372448"/>
                    <a:pt x="0" y="336879"/>
                    <a:pt x="0" y="299791"/>
                  </a:cubicBezTo>
                  <a:lnTo>
                    <a:pt x="0" y="139841"/>
                  </a:lnTo>
                  <a:cubicBezTo>
                    <a:pt x="0" y="102753"/>
                    <a:pt x="14733" y="67184"/>
                    <a:pt x="40958" y="40958"/>
                  </a:cubicBezTo>
                  <a:cubicBezTo>
                    <a:pt x="67184" y="14733"/>
                    <a:pt x="102753" y="0"/>
                    <a:pt x="139841" y="0"/>
                  </a:cubicBezTo>
                  <a:close/>
                </a:path>
              </a:pathLst>
            </a:custGeom>
            <a:solidFill>
              <a:srgbClr val="2ABFC0"/>
            </a:solidFill>
            <a:ln cap="rnd">
              <a:noFill/>
              <a:prstDash val="solid"/>
              <a:round/>
            </a:ln>
          </p:spPr>
        </p:sp>
        <p:sp>
          <p:nvSpPr>
            <p:cNvPr name="TextBox 25" id="25"/>
            <p:cNvSpPr txBox="true"/>
            <p:nvPr/>
          </p:nvSpPr>
          <p:spPr>
            <a:xfrm>
              <a:off x="0" y="-19050"/>
              <a:ext cx="738166" cy="458681"/>
            </a:xfrm>
            <a:prstGeom prst="rect">
              <a:avLst/>
            </a:prstGeom>
          </p:spPr>
          <p:txBody>
            <a:bodyPr anchor="ctr" rtlCol="false" tIns="50800" lIns="50800" bIns="50800" rIns="50800"/>
            <a:lstStyle/>
            <a:p>
              <a:pPr algn="ctr" marL="0" indent="0" lvl="0">
                <a:lnSpc>
                  <a:spcPts val="4200"/>
                </a:lnSpc>
                <a:spcBef>
                  <a:spcPct val="0"/>
                </a:spcBef>
              </a:pPr>
              <a:r>
                <a:rPr lang="en-US" sz="3500">
                  <a:solidFill>
                    <a:srgbClr val="FFFFFF"/>
                  </a:solidFill>
                  <a:latin typeface="Alice Bold"/>
                </a:rPr>
                <a:t>5. </a:t>
              </a:r>
              <a:r>
                <a:rPr lang="en-US" sz="3500" strike="noStrike" u="none">
                  <a:solidFill>
                    <a:srgbClr val="FFFFFF"/>
                  </a:solidFill>
                  <a:latin typeface="Alice Bold"/>
                </a:rPr>
                <a:t>Hỗ Trợ Đa Dạng Kiểu Dữ Liệu</a:t>
              </a:r>
            </a:p>
          </p:txBody>
        </p:sp>
      </p:grpSp>
      <p:sp>
        <p:nvSpPr>
          <p:cNvPr name="TextBox 26" id="26"/>
          <p:cNvSpPr txBox="true"/>
          <p:nvPr/>
        </p:nvSpPr>
        <p:spPr>
          <a:xfrm rot="0">
            <a:off x="1695913" y="447675"/>
            <a:ext cx="15405762" cy="1152525"/>
          </a:xfrm>
          <a:prstGeom prst="rect">
            <a:avLst/>
          </a:prstGeom>
        </p:spPr>
        <p:txBody>
          <a:bodyPr anchor="t" rtlCol="false" tIns="0" lIns="0" bIns="0" rIns="0">
            <a:spAutoFit/>
          </a:bodyPr>
          <a:lstStyle/>
          <a:p>
            <a:pPr>
              <a:lnSpc>
                <a:spcPts val="9000"/>
              </a:lnSpc>
            </a:pPr>
            <a:r>
              <a:rPr lang="en-US" sz="7500">
                <a:solidFill>
                  <a:srgbClr val="07687F"/>
                </a:solidFill>
                <a:latin typeface="Alfa Slab One"/>
              </a:rPr>
              <a:t>Các đặc điểm chính của vector</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1E6B8"/>
        </a:solidFill>
      </p:bgPr>
    </p:bg>
    <p:spTree>
      <p:nvGrpSpPr>
        <p:cNvPr id="1" name=""/>
        <p:cNvGrpSpPr/>
        <p:nvPr/>
      </p:nvGrpSpPr>
      <p:grpSpPr>
        <a:xfrm>
          <a:off x="0" y="0"/>
          <a:ext cx="0" cy="0"/>
          <a:chOff x="0" y="0"/>
          <a:chExt cx="0" cy="0"/>
        </a:xfrm>
      </p:grpSpPr>
      <p:grpSp>
        <p:nvGrpSpPr>
          <p:cNvPr name="Group 2" id="2"/>
          <p:cNvGrpSpPr/>
          <p:nvPr/>
        </p:nvGrpSpPr>
        <p:grpSpPr>
          <a:xfrm rot="0">
            <a:off x="292336" y="248246"/>
            <a:ext cx="17703329" cy="9790509"/>
            <a:chOff x="0" y="0"/>
            <a:chExt cx="4662605" cy="2578570"/>
          </a:xfrm>
        </p:grpSpPr>
        <p:sp>
          <p:nvSpPr>
            <p:cNvPr name="Freeform 3" id="3"/>
            <p:cNvSpPr/>
            <p:nvPr/>
          </p:nvSpPr>
          <p:spPr>
            <a:xfrm flipH="false" flipV="false" rot="0">
              <a:off x="0" y="0"/>
              <a:ext cx="4662605" cy="2578570"/>
            </a:xfrm>
            <a:custGeom>
              <a:avLst/>
              <a:gdLst/>
              <a:ahLst/>
              <a:cxnLst/>
              <a:rect r="r" b="b" t="t" l="l"/>
              <a:pathLst>
                <a:path h="2578570" w="4662605">
                  <a:moveTo>
                    <a:pt x="22303" y="0"/>
                  </a:moveTo>
                  <a:lnTo>
                    <a:pt x="4640302" y="0"/>
                  </a:lnTo>
                  <a:cubicBezTo>
                    <a:pt x="4652620" y="0"/>
                    <a:pt x="4662605" y="9985"/>
                    <a:pt x="4662605" y="22303"/>
                  </a:cubicBezTo>
                  <a:lnTo>
                    <a:pt x="4662605" y="2556267"/>
                  </a:lnTo>
                  <a:cubicBezTo>
                    <a:pt x="4662605" y="2568585"/>
                    <a:pt x="4652620" y="2578570"/>
                    <a:pt x="4640302" y="2578570"/>
                  </a:cubicBezTo>
                  <a:lnTo>
                    <a:pt x="22303" y="2578570"/>
                  </a:lnTo>
                  <a:cubicBezTo>
                    <a:pt x="9985" y="2578570"/>
                    <a:pt x="0" y="2568585"/>
                    <a:pt x="0" y="2556267"/>
                  </a:cubicBezTo>
                  <a:lnTo>
                    <a:pt x="0" y="22303"/>
                  </a:lnTo>
                  <a:cubicBezTo>
                    <a:pt x="0" y="9985"/>
                    <a:pt x="9985" y="0"/>
                    <a:pt x="22303" y="0"/>
                  </a:cubicBezTo>
                  <a:close/>
                </a:path>
              </a:pathLst>
            </a:custGeom>
            <a:solidFill>
              <a:srgbClr val="2ABFC0"/>
            </a:solidFill>
          </p:spPr>
        </p:sp>
        <p:sp>
          <p:nvSpPr>
            <p:cNvPr name="TextBox 4" id="4"/>
            <p:cNvSpPr txBox="true"/>
            <p:nvPr/>
          </p:nvSpPr>
          <p:spPr>
            <a:xfrm>
              <a:off x="0" y="-47625"/>
              <a:ext cx="4662605" cy="2626195"/>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2581228">
            <a:off x="-3748734" y="330887"/>
            <a:ext cx="7918444" cy="1395626"/>
          </a:xfrm>
          <a:custGeom>
            <a:avLst/>
            <a:gdLst/>
            <a:ahLst/>
            <a:cxnLst/>
            <a:rect r="r" b="b" t="t" l="l"/>
            <a:pathLst>
              <a:path h="1395626" w="7918444">
                <a:moveTo>
                  <a:pt x="0" y="0"/>
                </a:moveTo>
                <a:lnTo>
                  <a:pt x="7918444" y="0"/>
                </a:lnTo>
                <a:lnTo>
                  <a:pt x="7918444" y="1395626"/>
                </a:lnTo>
                <a:lnTo>
                  <a:pt x="0" y="1395626"/>
                </a:lnTo>
                <a:lnTo>
                  <a:pt x="0" y="0"/>
                </a:lnTo>
                <a:close/>
              </a:path>
            </a:pathLst>
          </a:custGeom>
          <a:blipFill>
            <a:blip r:embed="rId2"/>
            <a:stretch>
              <a:fillRect l="0" t="0" r="0" b="0"/>
            </a:stretch>
          </a:blipFill>
        </p:spPr>
      </p:sp>
      <p:sp>
        <p:nvSpPr>
          <p:cNvPr name="Freeform 6" id="6"/>
          <p:cNvSpPr/>
          <p:nvPr/>
        </p:nvSpPr>
        <p:spPr>
          <a:xfrm flipH="false" flipV="false" rot="-8813154">
            <a:off x="14739181" y="7233172"/>
            <a:ext cx="6512967" cy="1147910"/>
          </a:xfrm>
          <a:custGeom>
            <a:avLst/>
            <a:gdLst/>
            <a:ahLst/>
            <a:cxnLst/>
            <a:rect r="r" b="b" t="t" l="l"/>
            <a:pathLst>
              <a:path h="1147910" w="6512967">
                <a:moveTo>
                  <a:pt x="0" y="0"/>
                </a:moveTo>
                <a:lnTo>
                  <a:pt x="6512967" y="0"/>
                </a:lnTo>
                <a:lnTo>
                  <a:pt x="6512967" y="1147910"/>
                </a:lnTo>
                <a:lnTo>
                  <a:pt x="0" y="1147910"/>
                </a:lnTo>
                <a:lnTo>
                  <a:pt x="0" y="0"/>
                </a:lnTo>
                <a:close/>
              </a:path>
            </a:pathLst>
          </a:custGeom>
          <a:blipFill>
            <a:blip r:embed="rId2"/>
            <a:stretch>
              <a:fillRect l="0" t="0" r="0" b="0"/>
            </a:stretch>
          </a:blipFill>
        </p:spPr>
      </p:sp>
      <p:sp>
        <p:nvSpPr>
          <p:cNvPr name="Freeform 7" id="7"/>
          <p:cNvSpPr/>
          <p:nvPr/>
        </p:nvSpPr>
        <p:spPr>
          <a:xfrm flipH="false" flipV="false" rot="-2375807">
            <a:off x="16735167" y="-339482"/>
            <a:ext cx="1967380" cy="2092957"/>
          </a:xfrm>
          <a:custGeom>
            <a:avLst/>
            <a:gdLst/>
            <a:ahLst/>
            <a:cxnLst/>
            <a:rect r="r" b="b" t="t" l="l"/>
            <a:pathLst>
              <a:path h="2092957" w="1967380">
                <a:moveTo>
                  <a:pt x="0" y="0"/>
                </a:moveTo>
                <a:lnTo>
                  <a:pt x="1967380" y="0"/>
                </a:lnTo>
                <a:lnTo>
                  <a:pt x="1967380" y="2092958"/>
                </a:lnTo>
                <a:lnTo>
                  <a:pt x="0" y="20929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2375807">
            <a:off x="-467966" y="8480781"/>
            <a:ext cx="1967380" cy="2092957"/>
          </a:xfrm>
          <a:custGeom>
            <a:avLst/>
            <a:gdLst/>
            <a:ahLst/>
            <a:cxnLst/>
            <a:rect r="r" b="b" t="t" l="l"/>
            <a:pathLst>
              <a:path h="2092957" w="1967380">
                <a:moveTo>
                  <a:pt x="0" y="0"/>
                </a:moveTo>
                <a:lnTo>
                  <a:pt x="1967380" y="0"/>
                </a:lnTo>
                <a:lnTo>
                  <a:pt x="1967380" y="2092958"/>
                </a:lnTo>
                <a:lnTo>
                  <a:pt x="0" y="20929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9" id="9"/>
          <p:cNvGrpSpPr/>
          <p:nvPr/>
        </p:nvGrpSpPr>
        <p:grpSpPr>
          <a:xfrm rot="0">
            <a:off x="-3950669" y="124476"/>
            <a:ext cx="10538767" cy="10038048"/>
            <a:chOff x="0" y="0"/>
            <a:chExt cx="486608" cy="463489"/>
          </a:xfrm>
        </p:grpSpPr>
        <p:sp>
          <p:nvSpPr>
            <p:cNvPr name="Freeform 10" id="10"/>
            <p:cNvSpPr/>
            <p:nvPr/>
          </p:nvSpPr>
          <p:spPr>
            <a:xfrm flipH="false" flipV="false" rot="0">
              <a:off x="0" y="0"/>
              <a:ext cx="486608" cy="463489"/>
            </a:xfrm>
            <a:custGeom>
              <a:avLst/>
              <a:gdLst/>
              <a:ahLst/>
              <a:cxnLst/>
              <a:rect r="r" b="b" t="t" l="l"/>
              <a:pathLst>
                <a:path h="463489" w="486608">
                  <a:moveTo>
                    <a:pt x="212303" y="0"/>
                  </a:moveTo>
                  <a:lnTo>
                    <a:pt x="274305" y="0"/>
                  </a:lnTo>
                  <a:cubicBezTo>
                    <a:pt x="391557" y="0"/>
                    <a:pt x="486608" y="95051"/>
                    <a:pt x="486608" y="212303"/>
                  </a:cubicBezTo>
                  <a:lnTo>
                    <a:pt x="486608" y="251185"/>
                  </a:lnTo>
                  <a:cubicBezTo>
                    <a:pt x="486608" y="368437"/>
                    <a:pt x="391557" y="463489"/>
                    <a:pt x="274305" y="463489"/>
                  </a:cubicBezTo>
                  <a:lnTo>
                    <a:pt x="212303" y="463489"/>
                  </a:lnTo>
                  <a:cubicBezTo>
                    <a:pt x="95051" y="463489"/>
                    <a:pt x="0" y="368437"/>
                    <a:pt x="0" y="251185"/>
                  </a:cubicBezTo>
                  <a:lnTo>
                    <a:pt x="0" y="212303"/>
                  </a:lnTo>
                  <a:cubicBezTo>
                    <a:pt x="0" y="95051"/>
                    <a:pt x="95051" y="0"/>
                    <a:pt x="212303" y="0"/>
                  </a:cubicBezTo>
                  <a:close/>
                </a:path>
              </a:pathLst>
            </a:custGeom>
            <a:solidFill>
              <a:srgbClr val="F1E6B8"/>
            </a:solidFill>
          </p:spPr>
        </p:sp>
        <p:sp>
          <p:nvSpPr>
            <p:cNvPr name="TextBox 11" id="11"/>
            <p:cNvSpPr txBox="true"/>
            <p:nvPr/>
          </p:nvSpPr>
          <p:spPr>
            <a:xfrm>
              <a:off x="0" y="-47625"/>
              <a:ext cx="486608" cy="511114"/>
            </a:xfrm>
            <a:prstGeom prst="rect">
              <a:avLst/>
            </a:prstGeom>
          </p:spPr>
          <p:txBody>
            <a:bodyPr anchor="ctr" rtlCol="false" tIns="50800" lIns="50800" bIns="50800" rIns="50800"/>
            <a:lstStyle/>
            <a:p>
              <a:pPr algn="ctr">
                <a:lnSpc>
                  <a:spcPts val="3359"/>
                </a:lnSpc>
              </a:pPr>
            </a:p>
          </p:txBody>
        </p:sp>
      </p:grpSp>
      <p:pic>
        <p:nvPicPr>
          <p:cNvPr name="Picture 12" id="12"/>
          <p:cNvPicPr>
            <a:picLocks noChangeAspect="true"/>
          </p:cNvPicPr>
          <p:nvPr/>
        </p:nvPicPr>
        <p:blipFill>
          <a:blip r:embed="rId5"/>
          <a:srcRect l="0" t="0" r="0" b="0"/>
          <a:stretch>
            <a:fillRect/>
          </a:stretch>
        </p:blipFill>
        <p:spPr>
          <a:xfrm flipH="false" flipV="false" rot="0">
            <a:off x="7155630" y="2418142"/>
            <a:ext cx="8238499" cy="7620612"/>
          </a:xfrm>
          <a:prstGeom prst="rect">
            <a:avLst/>
          </a:prstGeom>
        </p:spPr>
      </p:pic>
      <p:sp>
        <p:nvSpPr>
          <p:cNvPr name="TextBox 13" id="13"/>
          <p:cNvSpPr txBox="true"/>
          <p:nvPr/>
        </p:nvSpPr>
        <p:spPr>
          <a:xfrm rot="0">
            <a:off x="768012" y="2706570"/>
            <a:ext cx="4743230" cy="1533525"/>
          </a:xfrm>
          <a:prstGeom prst="rect">
            <a:avLst/>
          </a:prstGeom>
        </p:spPr>
        <p:txBody>
          <a:bodyPr anchor="t" rtlCol="false" tIns="0" lIns="0" bIns="0" rIns="0">
            <a:spAutoFit/>
          </a:bodyPr>
          <a:lstStyle/>
          <a:p>
            <a:pPr algn="r" marL="1079513" indent="-539757" lvl="1">
              <a:lnSpc>
                <a:spcPts val="6000"/>
              </a:lnSpc>
              <a:buFont typeface="Arial"/>
              <a:buChar char="•"/>
            </a:pPr>
            <a:r>
              <a:rPr lang="en-US" sz="5000">
                <a:solidFill>
                  <a:srgbClr val="07687F"/>
                </a:solidFill>
                <a:latin typeface="Alfa Slab One"/>
              </a:rPr>
              <a:t>Kích thước động</a:t>
            </a:r>
          </a:p>
        </p:txBody>
      </p:sp>
      <p:sp>
        <p:nvSpPr>
          <p:cNvPr name="TextBox 14" id="14"/>
          <p:cNvSpPr txBox="true"/>
          <p:nvPr/>
        </p:nvSpPr>
        <p:spPr>
          <a:xfrm rot="0">
            <a:off x="1028700" y="4588462"/>
            <a:ext cx="4915366" cy="4669838"/>
          </a:xfrm>
          <a:prstGeom prst="rect">
            <a:avLst/>
          </a:prstGeom>
        </p:spPr>
        <p:txBody>
          <a:bodyPr anchor="t" rtlCol="false" tIns="0" lIns="0" bIns="0" rIns="0">
            <a:spAutoFit/>
          </a:bodyPr>
          <a:lstStyle/>
          <a:p>
            <a:pPr marL="863361" indent="-431681" lvl="1">
              <a:lnSpc>
                <a:spcPts val="5598"/>
              </a:lnSpc>
              <a:buFont typeface="Arial"/>
              <a:buChar char="•"/>
            </a:pPr>
            <a:r>
              <a:rPr lang="en-US" sz="3998">
                <a:solidFill>
                  <a:srgbClr val="000000"/>
                </a:solidFill>
                <a:latin typeface="Cabin"/>
              </a:rPr>
              <a:t>Có thể </a:t>
            </a:r>
            <a:r>
              <a:rPr lang="en-US" sz="3998" u="sng">
                <a:solidFill>
                  <a:srgbClr val="000000"/>
                </a:solidFill>
                <a:latin typeface="Cabin"/>
              </a:rPr>
              <a:t>thay đổi kích thước </a:t>
            </a:r>
            <a:r>
              <a:rPr lang="en-US" sz="3998">
                <a:solidFill>
                  <a:srgbClr val="000000"/>
                </a:solidFill>
                <a:latin typeface="Cabin"/>
              </a:rPr>
              <a:t>của vector linh hoạt trong quá trình chạy chương trình.</a:t>
            </a:r>
          </a:p>
          <a:p>
            <a:pPr>
              <a:lnSpc>
                <a:spcPts val="5598"/>
              </a:lnSpc>
            </a:pPr>
          </a:p>
          <a:p>
            <a:pPr>
              <a:lnSpc>
                <a:spcPts val="3566"/>
              </a:lnSpc>
            </a:pP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1E6B8"/>
        </a:solidFill>
      </p:bgPr>
    </p:bg>
    <p:spTree>
      <p:nvGrpSpPr>
        <p:cNvPr id="1" name=""/>
        <p:cNvGrpSpPr/>
        <p:nvPr/>
      </p:nvGrpSpPr>
      <p:grpSpPr>
        <a:xfrm>
          <a:off x="0" y="0"/>
          <a:ext cx="0" cy="0"/>
          <a:chOff x="0" y="0"/>
          <a:chExt cx="0" cy="0"/>
        </a:xfrm>
      </p:grpSpPr>
      <p:grpSp>
        <p:nvGrpSpPr>
          <p:cNvPr name="Group 2" id="2"/>
          <p:cNvGrpSpPr/>
          <p:nvPr/>
        </p:nvGrpSpPr>
        <p:grpSpPr>
          <a:xfrm rot="0">
            <a:off x="292336" y="248246"/>
            <a:ext cx="17703329" cy="9790509"/>
            <a:chOff x="0" y="0"/>
            <a:chExt cx="4662605" cy="2578570"/>
          </a:xfrm>
        </p:grpSpPr>
        <p:sp>
          <p:nvSpPr>
            <p:cNvPr name="Freeform 3" id="3"/>
            <p:cNvSpPr/>
            <p:nvPr/>
          </p:nvSpPr>
          <p:spPr>
            <a:xfrm flipH="false" flipV="false" rot="0">
              <a:off x="0" y="0"/>
              <a:ext cx="4662605" cy="2578570"/>
            </a:xfrm>
            <a:custGeom>
              <a:avLst/>
              <a:gdLst/>
              <a:ahLst/>
              <a:cxnLst/>
              <a:rect r="r" b="b" t="t" l="l"/>
              <a:pathLst>
                <a:path h="2578570" w="4662605">
                  <a:moveTo>
                    <a:pt x="22303" y="0"/>
                  </a:moveTo>
                  <a:lnTo>
                    <a:pt x="4640302" y="0"/>
                  </a:lnTo>
                  <a:cubicBezTo>
                    <a:pt x="4652620" y="0"/>
                    <a:pt x="4662605" y="9985"/>
                    <a:pt x="4662605" y="22303"/>
                  </a:cubicBezTo>
                  <a:lnTo>
                    <a:pt x="4662605" y="2556267"/>
                  </a:lnTo>
                  <a:cubicBezTo>
                    <a:pt x="4662605" y="2568585"/>
                    <a:pt x="4652620" y="2578570"/>
                    <a:pt x="4640302" y="2578570"/>
                  </a:cubicBezTo>
                  <a:lnTo>
                    <a:pt x="22303" y="2578570"/>
                  </a:lnTo>
                  <a:cubicBezTo>
                    <a:pt x="9985" y="2578570"/>
                    <a:pt x="0" y="2568585"/>
                    <a:pt x="0" y="2556267"/>
                  </a:cubicBezTo>
                  <a:lnTo>
                    <a:pt x="0" y="22303"/>
                  </a:lnTo>
                  <a:cubicBezTo>
                    <a:pt x="0" y="9985"/>
                    <a:pt x="9985" y="0"/>
                    <a:pt x="22303" y="0"/>
                  </a:cubicBezTo>
                  <a:close/>
                </a:path>
              </a:pathLst>
            </a:custGeom>
            <a:solidFill>
              <a:srgbClr val="2ABFC0"/>
            </a:solidFill>
          </p:spPr>
        </p:sp>
        <p:sp>
          <p:nvSpPr>
            <p:cNvPr name="TextBox 4" id="4"/>
            <p:cNvSpPr txBox="true"/>
            <p:nvPr/>
          </p:nvSpPr>
          <p:spPr>
            <a:xfrm>
              <a:off x="0" y="-47625"/>
              <a:ext cx="4662605" cy="2626195"/>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6584247" y="1130975"/>
            <a:ext cx="8918875" cy="8127325"/>
          </a:xfrm>
          <a:custGeom>
            <a:avLst/>
            <a:gdLst/>
            <a:ahLst/>
            <a:cxnLst/>
            <a:rect r="r" b="b" t="t" l="l"/>
            <a:pathLst>
              <a:path h="8127325" w="8918875">
                <a:moveTo>
                  <a:pt x="0" y="0"/>
                </a:moveTo>
                <a:lnTo>
                  <a:pt x="8918875" y="0"/>
                </a:lnTo>
                <a:lnTo>
                  <a:pt x="8918875" y="8127325"/>
                </a:lnTo>
                <a:lnTo>
                  <a:pt x="0" y="81273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6" id="6"/>
          <p:cNvPicPr>
            <a:picLocks noChangeAspect="true"/>
          </p:cNvPicPr>
          <p:nvPr/>
        </p:nvPicPr>
        <p:blipFill>
          <a:blip r:embed="rId4"/>
          <a:srcRect l="0" t="0" r="0" b="0"/>
          <a:stretch>
            <a:fillRect/>
          </a:stretch>
        </p:blipFill>
        <p:spPr>
          <a:xfrm flipH="false" flipV="false" rot="0">
            <a:off x="3033686" y="1130975"/>
            <a:ext cx="4732020" cy="8229600"/>
          </a:xfrm>
          <a:prstGeom prst="rect">
            <a:avLst/>
          </a:prstGeom>
        </p:spPr>
      </p:pic>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1E6B8"/>
        </a:solidFill>
      </p:bgPr>
    </p:bg>
    <p:spTree>
      <p:nvGrpSpPr>
        <p:cNvPr id="1" name=""/>
        <p:cNvGrpSpPr/>
        <p:nvPr/>
      </p:nvGrpSpPr>
      <p:grpSpPr>
        <a:xfrm>
          <a:off x="0" y="0"/>
          <a:ext cx="0" cy="0"/>
          <a:chOff x="0" y="0"/>
          <a:chExt cx="0" cy="0"/>
        </a:xfrm>
      </p:grpSpPr>
      <p:grpSp>
        <p:nvGrpSpPr>
          <p:cNvPr name="Group 2" id="2"/>
          <p:cNvGrpSpPr/>
          <p:nvPr/>
        </p:nvGrpSpPr>
        <p:grpSpPr>
          <a:xfrm rot="0">
            <a:off x="292336" y="248246"/>
            <a:ext cx="17703329" cy="9790509"/>
            <a:chOff x="0" y="0"/>
            <a:chExt cx="4662605" cy="2578570"/>
          </a:xfrm>
        </p:grpSpPr>
        <p:sp>
          <p:nvSpPr>
            <p:cNvPr name="Freeform 3" id="3"/>
            <p:cNvSpPr/>
            <p:nvPr/>
          </p:nvSpPr>
          <p:spPr>
            <a:xfrm flipH="false" flipV="false" rot="0">
              <a:off x="0" y="0"/>
              <a:ext cx="4662605" cy="2578570"/>
            </a:xfrm>
            <a:custGeom>
              <a:avLst/>
              <a:gdLst/>
              <a:ahLst/>
              <a:cxnLst/>
              <a:rect r="r" b="b" t="t" l="l"/>
              <a:pathLst>
                <a:path h="2578570" w="4662605">
                  <a:moveTo>
                    <a:pt x="22303" y="0"/>
                  </a:moveTo>
                  <a:lnTo>
                    <a:pt x="4640302" y="0"/>
                  </a:lnTo>
                  <a:cubicBezTo>
                    <a:pt x="4652620" y="0"/>
                    <a:pt x="4662605" y="9985"/>
                    <a:pt x="4662605" y="22303"/>
                  </a:cubicBezTo>
                  <a:lnTo>
                    <a:pt x="4662605" y="2556267"/>
                  </a:lnTo>
                  <a:cubicBezTo>
                    <a:pt x="4662605" y="2568585"/>
                    <a:pt x="4652620" y="2578570"/>
                    <a:pt x="4640302" y="2578570"/>
                  </a:cubicBezTo>
                  <a:lnTo>
                    <a:pt x="22303" y="2578570"/>
                  </a:lnTo>
                  <a:cubicBezTo>
                    <a:pt x="9985" y="2578570"/>
                    <a:pt x="0" y="2568585"/>
                    <a:pt x="0" y="2556267"/>
                  </a:cubicBezTo>
                  <a:lnTo>
                    <a:pt x="0" y="22303"/>
                  </a:lnTo>
                  <a:cubicBezTo>
                    <a:pt x="0" y="9985"/>
                    <a:pt x="9985" y="0"/>
                    <a:pt x="22303" y="0"/>
                  </a:cubicBezTo>
                  <a:close/>
                </a:path>
              </a:pathLst>
            </a:custGeom>
            <a:solidFill>
              <a:srgbClr val="2ABFC0"/>
            </a:solidFill>
          </p:spPr>
        </p:sp>
        <p:sp>
          <p:nvSpPr>
            <p:cNvPr name="TextBox 4" id="4"/>
            <p:cNvSpPr txBox="true"/>
            <p:nvPr/>
          </p:nvSpPr>
          <p:spPr>
            <a:xfrm>
              <a:off x="0" y="-47625"/>
              <a:ext cx="4662605" cy="2626195"/>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2581228">
            <a:off x="-3959222" y="-449567"/>
            <a:ext cx="7918444" cy="1395626"/>
          </a:xfrm>
          <a:custGeom>
            <a:avLst/>
            <a:gdLst/>
            <a:ahLst/>
            <a:cxnLst/>
            <a:rect r="r" b="b" t="t" l="l"/>
            <a:pathLst>
              <a:path h="1395626" w="7918444">
                <a:moveTo>
                  <a:pt x="0" y="0"/>
                </a:moveTo>
                <a:lnTo>
                  <a:pt x="7918444" y="0"/>
                </a:lnTo>
                <a:lnTo>
                  <a:pt x="7918444" y="1395626"/>
                </a:lnTo>
                <a:lnTo>
                  <a:pt x="0" y="1395626"/>
                </a:lnTo>
                <a:lnTo>
                  <a:pt x="0" y="0"/>
                </a:lnTo>
                <a:close/>
              </a:path>
            </a:pathLst>
          </a:custGeom>
          <a:blipFill>
            <a:blip r:embed="rId2"/>
            <a:stretch>
              <a:fillRect l="0" t="0" r="0" b="0"/>
            </a:stretch>
          </a:blipFill>
        </p:spPr>
      </p:sp>
      <p:sp>
        <p:nvSpPr>
          <p:cNvPr name="Freeform 6" id="6"/>
          <p:cNvSpPr/>
          <p:nvPr/>
        </p:nvSpPr>
        <p:spPr>
          <a:xfrm flipH="false" flipV="false" rot="-8813154">
            <a:off x="14739181" y="7233172"/>
            <a:ext cx="6512967" cy="1147910"/>
          </a:xfrm>
          <a:custGeom>
            <a:avLst/>
            <a:gdLst/>
            <a:ahLst/>
            <a:cxnLst/>
            <a:rect r="r" b="b" t="t" l="l"/>
            <a:pathLst>
              <a:path h="1147910" w="6512967">
                <a:moveTo>
                  <a:pt x="0" y="0"/>
                </a:moveTo>
                <a:lnTo>
                  <a:pt x="6512967" y="0"/>
                </a:lnTo>
                <a:lnTo>
                  <a:pt x="6512967" y="1147910"/>
                </a:lnTo>
                <a:lnTo>
                  <a:pt x="0" y="1147910"/>
                </a:lnTo>
                <a:lnTo>
                  <a:pt x="0" y="0"/>
                </a:lnTo>
                <a:close/>
              </a:path>
            </a:pathLst>
          </a:custGeom>
          <a:blipFill>
            <a:blip r:embed="rId2"/>
            <a:stretch>
              <a:fillRect l="0" t="0" r="0" b="0"/>
            </a:stretch>
          </a:blipFill>
        </p:spPr>
      </p:sp>
      <p:sp>
        <p:nvSpPr>
          <p:cNvPr name="Freeform 7" id="7"/>
          <p:cNvSpPr/>
          <p:nvPr/>
        </p:nvSpPr>
        <p:spPr>
          <a:xfrm flipH="false" flipV="false" rot="-2375807">
            <a:off x="16735167" y="-339482"/>
            <a:ext cx="1967380" cy="2092957"/>
          </a:xfrm>
          <a:custGeom>
            <a:avLst/>
            <a:gdLst/>
            <a:ahLst/>
            <a:cxnLst/>
            <a:rect r="r" b="b" t="t" l="l"/>
            <a:pathLst>
              <a:path h="2092957" w="1967380">
                <a:moveTo>
                  <a:pt x="0" y="0"/>
                </a:moveTo>
                <a:lnTo>
                  <a:pt x="1967380" y="0"/>
                </a:lnTo>
                <a:lnTo>
                  <a:pt x="1967380" y="2092958"/>
                </a:lnTo>
                <a:lnTo>
                  <a:pt x="0" y="20929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2375807">
            <a:off x="-467966" y="8480781"/>
            <a:ext cx="1967380" cy="2092957"/>
          </a:xfrm>
          <a:custGeom>
            <a:avLst/>
            <a:gdLst/>
            <a:ahLst/>
            <a:cxnLst/>
            <a:rect r="r" b="b" t="t" l="l"/>
            <a:pathLst>
              <a:path h="2092957" w="1967380">
                <a:moveTo>
                  <a:pt x="0" y="0"/>
                </a:moveTo>
                <a:lnTo>
                  <a:pt x="1967380" y="0"/>
                </a:lnTo>
                <a:lnTo>
                  <a:pt x="1967380" y="2092958"/>
                </a:lnTo>
                <a:lnTo>
                  <a:pt x="0" y="20929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9" id="9"/>
          <p:cNvGrpSpPr/>
          <p:nvPr/>
        </p:nvGrpSpPr>
        <p:grpSpPr>
          <a:xfrm rot="0">
            <a:off x="11326347" y="248246"/>
            <a:ext cx="10538767" cy="10038048"/>
            <a:chOff x="0" y="0"/>
            <a:chExt cx="486608" cy="463489"/>
          </a:xfrm>
        </p:grpSpPr>
        <p:sp>
          <p:nvSpPr>
            <p:cNvPr name="Freeform 10" id="10"/>
            <p:cNvSpPr/>
            <p:nvPr/>
          </p:nvSpPr>
          <p:spPr>
            <a:xfrm flipH="false" flipV="false" rot="0">
              <a:off x="0" y="0"/>
              <a:ext cx="486608" cy="463489"/>
            </a:xfrm>
            <a:custGeom>
              <a:avLst/>
              <a:gdLst/>
              <a:ahLst/>
              <a:cxnLst/>
              <a:rect r="r" b="b" t="t" l="l"/>
              <a:pathLst>
                <a:path h="463489" w="486608">
                  <a:moveTo>
                    <a:pt x="212303" y="0"/>
                  </a:moveTo>
                  <a:lnTo>
                    <a:pt x="274305" y="0"/>
                  </a:lnTo>
                  <a:cubicBezTo>
                    <a:pt x="391557" y="0"/>
                    <a:pt x="486608" y="95051"/>
                    <a:pt x="486608" y="212303"/>
                  </a:cubicBezTo>
                  <a:lnTo>
                    <a:pt x="486608" y="251185"/>
                  </a:lnTo>
                  <a:cubicBezTo>
                    <a:pt x="486608" y="368437"/>
                    <a:pt x="391557" y="463489"/>
                    <a:pt x="274305" y="463489"/>
                  </a:cubicBezTo>
                  <a:lnTo>
                    <a:pt x="212303" y="463489"/>
                  </a:lnTo>
                  <a:cubicBezTo>
                    <a:pt x="95051" y="463489"/>
                    <a:pt x="0" y="368437"/>
                    <a:pt x="0" y="251185"/>
                  </a:cubicBezTo>
                  <a:lnTo>
                    <a:pt x="0" y="212303"/>
                  </a:lnTo>
                  <a:cubicBezTo>
                    <a:pt x="0" y="95051"/>
                    <a:pt x="95051" y="0"/>
                    <a:pt x="212303" y="0"/>
                  </a:cubicBezTo>
                  <a:close/>
                </a:path>
              </a:pathLst>
            </a:custGeom>
            <a:solidFill>
              <a:srgbClr val="F1E6B8"/>
            </a:solidFill>
          </p:spPr>
        </p:sp>
        <p:sp>
          <p:nvSpPr>
            <p:cNvPr name="TextBox 11" id="11"/>
            <p:cNvSpPr txBox="true"/>
            <p:nvPr/>
          </p:nvSpPr>
          <p:spPr>
            <a:xfrm>
              <a:off x="0" y="-47625"/>
              <a:ext cx="486608" cy="511114"/>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2144851" y="3782038"/>
            <a:ext cx="8577638" cy="4139925"/>
            <a:chOff x="0" y="0"/>
            <a:chExt cx="11436851" cy="5519900"/>
          </a:xfrm>
        </p:grpSpPr>
        <p:sp>
          <p:nvSpPr>
            <p:cNvPr name="Freeform 13" id="13"/>
            <p:cNvSpPr/>
            <p:nvPr/>
          </p:nvSpPr>
          <p:spPr>
            <a:xfrm flipH="false" flipV="false" rot="0">
              <a:off x="0" y="0"/>
              <a:ext cx="11436851" cy="1172277"/>
            </a:xfrm>
            <a:custGeom>
              <a:avLst/>
              <a:gdLst/>
              <a:ahLst/>
              <a:cxnLst/>
              <a:rect r="r" b="b" t="t" l="l"/>
              <a:pathLst>
                <a:path h="1172277" w="11436851">
                  <a:moveTo>
                    <a:pt x="0" y="0"/>
                  </a:moveTo>
                  <a:lnTo>
                    <a:pt x="11436851" y="0"/>
                  </a:lnTo>
                  <a:lnTo>
                    <a:pt x="11436851" y="1172277"/>
                  </a:lnTo>
                  <a:lnTo>
                    <a:pt x="0" y="11722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0" y="1172277"/>
              <a:ext cx="11436851" cy="1177043"/>
            </a:xfrm>
            <a:custGeom>
              <a:avLst/>
              <a:gdLst/>
              <a:ahLst/>
              <a:cxnLst/>
              <a:rect r="r" b="b" t="t" l="l"/>
              <a:pathLst>
                <a:path h="1177043" w="11436851">
                  <a:moveTo>
                    <a:pt x="0" y="0"/>
                  </a:moveTo>
                  <a:lnTo>
                    <a:pt x="11436851" y="0"/>
                  </a:lnTo>
                  <a:lnTo>
                    <a:pt x="11436851" y="1177043"/>
                  </a:lnTo>
                  <a:lnTo>
                    <a:pt x="0" y="117704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0" y="2055996"/>
              <a:ext cx="11436851" cy="1172277"/>
            </a:xfrm>
            <a:custGeom>
              <a:avLst/>
              <a:gdLst/>
              <a:ahLst/>
              <a:cxnLst/>
              <a:rect r="r" b="b" t="t" l="l"/>
              <a:pathLst>
                <a:path h="1172277" w="11436851">
                  <a:moveTo>
                    <a:pt x="0" y="0"/>
                  </a:moveTo>
                  <a:lnTo>
                    <a:pt x="11436851" y="0"/>
                  </a:lnTo>
                  <a:lnTo>
                    <a:pt x="11436851" y="1172278"/>
                  </a:lnTo>
                  <a:lnTo>
                    <a:pt x="0" y="117227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0" y="4342857"/>
              <a:ext cx="11436851" cy="1177043"/>
            </a:xfrm>
            <a:custGeom>
              <a:avLst/>
              <a:gdLst/>
              <a:ahLst/>
              <a:cxnLst/>
              <a:rect r="r" b="b" t="t" l="l"/>
              <a:pathLst>
                <a:path h="1177043" w="11436851">
                  <a:moveTo>
                    <a:pt x="0" y="0"/>
                  </a:moveTo>
                  <a:lnTo>
                    <a:pt x="11436851" y="0"/>
                  </a:lnTo>
                  <a:lnTo>
                    <a:pt x="11436851" y="1177043"/>
                  </a:lnTo>
                  <a:lnTo>
                    <a:pt x="0" y="117704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7" id="17"/>
            <p:cNvSpPr/>
            <p:nvPr/>
          </p:nvSpPr>
          <p:spPr>
            <a:xfrm flipH="false" flipV="false" rot="0">
              <a:off x="0" y="3165815"/>
              <a:ext cx="11436851" cy="1177043"/>
            </a:xfrm>
            <a:custGeom>
              <a:avLst/>
              <a:gdLst/>
              <a:ahLst/>
              <a:cxnLst/>
              <a:rect r="r" b="b" t="t" l="l"/>
              <a:pathLst>
                <a:path h="1177043" w="11436851">
                  <a:moveTo>
                    <a:pt x="0" y="0"/>
                  </a:moveTo>
                  <a:lnTo>
                    <a:pt x="11436851" y="0"/>
                  </a:lnTo>
                  <a:lnTo>
                    <a:pt x="11436851" y="1177042"/>
                  </a:lnTo>
                  <a:lnTo>
                    <a:pt x="0" y="117704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sp>
        <p:nvSpPr>
          <p:cNvPr name="TextBox 18" id="18"/>
          <p:cNvSpPr txBox="true"/>
          <p:nvPr/>
        </p:nvSpPr>
        <p:spPr>
          <a:xfrm rot="0">
            <a:off x="12427501" y="2418695"/>
            <a:ext cx="3866370" cy="1533525"/>
          </a:xfrm>
          <a:prstGeom prst="rect">
            <a:avLst/>
          </a:prstGeom>
        </p:spPr>
        <p:txBody>
          <a:bodyPr anchor="t" rtlCol="false" tIns="0" lIns="0" bIns="0" rIns="0">
            <a:spAutoFit/>
          </a:bodyPr>
          <a:lstStyle/>
          <a:p>
            <a:pPr algn="just">
              <a:lnSpc>
                <a:spcPts val="6000"/>
              </a:lnSpc>
            </a:pPr>
            <a:r>
              <a:rPr lang="en-US" sz="5000">
                <a:solidFill>
                  <a:srgbClr val="07687F"/>
                </a:solidFill>
                <a:latin typeface="Alfa Slab One"/>
              </a:rPr>
              <a:t>2. Truy cập ngẫu nhiên</a:t>
            </a:r>
          </a:p>
        </p:txBody>
      </p:sp>
      <p:sp>
        <p:nvSpPr>
          <p:cNvPr name="TextBox 19" id="19"/>
          <p:cNvSpPr txBox="true"/>
          <p:nvPr/>
        </p:nvSpPr>
        <p:spPr>
          <a:xfrm rot="0">
            <a:off x="11903002" y="4424584"/>
            <a:ext cx="4915366" cy="4669838"/>
          </a:xfrm>
          <a:prstGeom prst="rect">
            <a:avLst/>
          </a:prstGeom>
        </p:spPr>
        <p:txBody>
          <a:bodyPr anchor="t" rtlCol="false" tIns="0" lIns="0" bIns="0" rIns="0">
            <a:spAutoFit/>
          </a:bodyPr>
          <a:lstStyle/>
          <a:p>
            <a:pPr marL="863361" indent="-431681" lvl="1">
              <a:lnSpc>
                <a:spcPts val="5598"/>
              </a:lnSpc>
              <a:buFont typeface="Arial"/>
              <a:buChar char="•"/>
            </a:pPr>
            <a:r>
              <a:rPr lang="en-US" sz="3998">
                <a:solidFill>
                  <a:srgbClr val="000000"/>
                </a:solidFill>
                <a:latin typeface="Cabin"/>
              </a:rPr>
              <a:t>Có thể </a:t>
            </a:r>
            <a:r>
              <a:rPr lang="en-US" sz="3998" u="sng">
                <a:solidFill>
                  <a:srgbClr val="000000"/>
                </a:solidFill>
                <a:latin typeface="Cabin"/>
              </a:rPr>
              <a:t>truy cập các phần tử</a:t>
            </a:r>
            <a:r>
              <a:rPr lang="en-US" sz="3998">
                <a:solidFill>
                  <a:srgbClr val="000000"/>
                </a:solidFill>
                <a:latin typeface="Cabin"/>
              </a:rPr>
              <a:t> bằng cách sử dụng </a:t>
            </a:r>
            <a:r>
              <a:rPr lang="en-US" sz="3998" u="sng">
                <a:solidFill>
                  <a:srgbClr val="000000"/>
                </a:solidFill>
                <a:latin typeface="Cabin"/>
              </a:rPr>
              <a:t>chỉ số</a:t>
            </a:r>
            <a:r>
              <a:rPr lang="en-US" sz="3998">
                <a:solidFill>
                  <a:srgbClr val="000000"/>
                </a:solidFill>
                <a:latin typeface="Cabin"/>
              </a:rPr>
              <a:t> (index), giống như mảng.</a:t>
            </a:r>
          </a:p>
          <a:p>
            <a:pPr>
              <a:lnSpc>
                <a:spcPts val="5598"/>
              </a:lnSpc>
            </a:pPr>
          </a:p>
          <a:p>
            <a:pPr>
              <a:lnSpc>
                <a:spcPts val="3566"/>
              </a:lnSpc>
            </a:pPr>
          </a:p>
        </p:txBody>
      </p:sp>
    </p:spTree>
  </p:cSld>
  <p:clrMapOvr>
    <a:masterClrMapping/>
  </p:clrMapOvr>
  <p:transition spd="fast">
    <p:fade/>
  </p:transition>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1E6B8"/>
        </a:solidFill>
      </p:bgPr>
    </p:bg>
    <p:spTree>
      <p:nvGrpSpPr>
        <p:cNvPr id="1" name=""/>
        <p:cNvGrpSpPr/>
        <p:nvPr/>
      </p:nvGrpSpPr>
      <p:grpSpPr>
        <a:xfrm>
          <a:off x="0" y="0"/>
          <a:ext cx="0" cy="0"/>
          <a:chOff x="0" y="0"/>
          <a:chExt cx="0" cy="0"/>
        </a:xfrm>
      </p:grpSpPr>
      <p:grpSp>
        <p:nvGrpSpPr>
          <p:cNvPr name="Group 2" id="2"/>
          <p:cNvGrpSpPr/>
          <p:nvPr/>
        </p:nvGrpSpPr>
        <p:grpSpPr>
          <a:xfrm rot="0">
            <a:off x="292336" y="248246"/>
            <a:ext cx="17703329" cy="9790509"/>
            <a:chOff x="0" y="0"/>
            <a:chExt cx="4662605" cy="2578570"/>
          </a:xfrm>
        </p:grpSpPr>
        <p:sp>
          <p:nvSpPr>
            <p:cNvPr name="Freeform 3" id="3"/>
            <p:cNvSpPr/>
            <p:nvPr/>
          </p:nvSpPr>
          <p:spPr>
            <a:xfrm flipH="false" flipV="false" rot="0">
              <a:off x="0" y="0"/>
              <a:ext cx="4662605" cy="2578570"/>
            </a:xfrm>
            <a:custGeom>
              <a:avLst/>
              <a:gdLst/>
              <a:ahLst/>
              <a:cxnLst/>
              <a:rect r="r" b="b" t="t" l="l"/>
              <a:pathLst>
                <a:path h="2578570" w="4662605">
                  <a:moveTo>
                    <a:pt x="22303" y="0"/>
                  </a:moveTo>
                  <a:lnTo>
                    <a:pt x="4640302" y="0"/>
                  </a:lnTo>
                  <a:cubicBezTo>
                    <a:pt x="4652620" y="0"/>
                    <a:pt x="4662605" y="9985"/>
                    <a:pt x="4662605" y="22303"/>
                  </a:cubicBezTo>
                  <a:lnTo>
                    <a:pt x="4662605" y="2556267"/>
                  </a:lnTo>
                  <a:cubicBezTo>
                    <a:pt x="4662605" y="2568585"/>
                    <a:pt x="4652620" y="2578570"/>
                    <a:pt x="4640302" y="2578570"/>
                  </a:cubicBezTo>
                  <a:lnTo>
                    <a:pt x="22303" y="2578570"/>
                  </a:lnTo>
                  <a:cubicBezTo>
                    <a:pt x="9985" y="2578570"/>
                    <a:pt x="0" y="2568585"/>
                    <a:pt x="0" y="2556267"/>
                  </a:cubicBezTo>
                  <a:lnTo>
                    <a:pt x="0" y="22303"/>
                  </a:lnTo>
                  <a:cubicBezTo>
                    <a:pt x="0" y="9985"/>
                    <a:pt x="9985" y="0"/>
                    <a:pt x="22303" y="0"/>
                  </a:cubicBezTo>
                  <a:close/>
                </a:path>
              </a:pathLst>
            </a:custGeom>
            <a:solidFill>
              <a:srgbClr val="2ABFC0"/>
            </a:solidFill>
          </p:spPr>
        </p:sp>
        <p:sp>
          <p:nvSpPr>
            <p:cNvPr name="TextBox 4" id="4"/>
            <p:cNvSpPr txBox="true"/>
            <p:nvPr/>
          </p:nvSpPr>
          <p:spPr>
            <a:xfrm>
              <a:off x="0" y="-47625"/>
              <a:ext cx="4662605" cy="2626195"/>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2581228">
            <a:off x="-3748734" y="330887"/>
            <a:ext cx="7918444" cy="1395626"/>
          </a:xfrm>
          <a:custGeom>
            <a:avLst/>
            <a:gdLst/>
            <a:ahLst/>
            <a:cxnLst/>
            <a:rect r="r" b="b" t="t" l="l"/>
            <a:pathLst>
              <a:path h="1395626" w="7918444">
                <a:moveTo>
                  <a:pt x="0" y="0"/>
                </a:moveTo>
                <a:lnTo>
                  <a:pt x="7918444" y="0"/>
                </a:lnTo>
                <a:lnTo>
                  <a:pt x="7918444" y="1395626"/>
                </a:lnTo>
                <a:lnTo>
                  <a:pt x="0" y="1395626"/>
                </a:lnTo>
                <a:lnTo>
                  <a:pt x="0" y="0"/>
                </a:lnTo>
                <a:close/>
              </a:path>
            </a:pathLst>
          </a:custGeom>
          <a:blipFill>
            <a:blip r:embed="rId2"/>
            <a:stretch>
              <a:fillRect l="0" t="0" r="0" b="0"/>
            </a:stretch>
          </a:blipFill>
        </p:spPr>
      </p:sp>
      <p:sp>
        <p:nvSpPr>
          <p:cNvPr name="Freeform 6" id="6"/>
          <p:cNvSpPr/>
          <p:nvPr/>
        </p:nvSpPr>
        <p:spPr>
          <a:xfrm flipH="false" flipV="false" rot="-8813154">
            <a:off x="14739181" y="7233172"/>
            <a:ext cx="6512967" cy="1147910"/>
          </a:xfrm>
          <a:custGeom>
            <a:avLst/>
            <a:gdLst/>
            <a:ahLst/>
            <a:cxnLst/>
            <a:rect r="r" b="b" t="t" l="l"/>
            <a:pathLst>
              <a:path h="1147910" w="6512967">
                <a:moveTo>
                  <a:pt x="0" y="0"/>
                </a:moveTo>
                <a:lnTo>
                  <a:pt x="6512967" y="0"/>
                </a:lnTo>
                <a:lnTo>
                  <a:pt x="6512967" y="1147910"/>
                </a:lnTo>
                <a:lnTo>
                  <a:pt x="0" y="1147910"/>
                </a:lnTo>
                <a:lnTo>
                  <a:pt x="0" y="0"/>
                </a:lnTo>
                <a:close/>
              </a:path>
            </a:pathLst>
          </a:custGeom>
          <a:blipFill>
            <a:blip r:embed="rId2"/>
            <a:stretch>
              <a:fillRect l="0" t="0" r="0" b="0"/>
            </a:stretch>
          </a:blipFill>
        </p:spPr>
      </p:sp>
      <p:sp>
        <p:nvSpPr>
          <p:cNvPr name="Freeform 7" id="7"/>
          <p:cNvSpPr/>
          <p:nvPr/>
        </p:nvSpPr>
        <p:spPr>
          <a:xfrm flipH="false" flipV="false" rot="-2375807">
            <a:off x="16735167" y="-339482"/>
            <a:ext cx="1967380" cy="2092957"/>
          </a:xfrm>
          <a:custGeom>
            <a:avLst/>
            <a:gdLst/>
            <a:ahLst/>
            <a:cxnLst/>
            <a:rect r="r" b="b" t="t" l="l"/>
            <a:pathLst>
              <a:path h="2092957" w="1967380">
                <a:moveTo>
                  <a:pt x="0" y="0"/>
                </a:moveTo>
                <a:lnTo>
                  <a:pt x="1967380" y="0"/>
                </a:lnTo>
                <a:lnTo>
                  <a:pt x="1967380" y="2092958"/>
                </a:lnTo>
                <a:lnTo>
                  <a:pt x="0" y="20929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2375807">
            <a:off x="-467966" y="8480781"/>
            <a:ext cx="1967380" cy="2092957"/>
          </a:xfrm>
          <a:custGeom>
            <a:avLst/>
            <a:gdLst/>
            <a:ahLst/>
            <a:cxnLst/>
            <a:rect r="r" b="b" t="t" l="l"/>
            <a:pathLst>
              <a:path h="2092957" w="1967380">
                <a:moveTo>
                  <a:pt x="0" y="0"/>
                </a:moveTo>
                <a:lnTo>
                  <a:pt x="1967380" y="0"/>
                </a:lnTo>
                <a:lnTo>
                  <a:pt x="1967380" y="2092958"/>
                </a:lnTo>
                <a:lnTo>
                  <a:pt x="0" y="20929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9" id="9"/>
          <p:cNvGrpSpPr/>
          <p:nvPr/>
        </p:nvGrpSpPr>
        <p:grpSpPr>
          <a:xfrm rot="0">
            <a:off x="-3950669" y="124476"/>
            <a:ext cx="10538767" cy="10038048"/>
            <a:chOff x="0" y="0"/>
            <a:chExt cx="486608" cy="463489"/>
          </a:xfrm>
        </p:grpSpPr>
        <p:sp>
          <p:nvSpPr>
            <p:cNvPr name="Freeform 10" id="10"/>
            <p:cNvSpPr/>
            <p:nvPr/>
          </p:nvSpPr>
          <p:spPr>
            <a:xfrm flipH="false" flipV="false" rot="0">
              <a:off x="0" y="0"/>
              <a:ext cx="486608" cy="463489"/>
            </a:xfrm>
            <a:custGeom>
              <a:avLst/>
              <a:gdLst/>
              <a:ahLst/>
              <a:cxnLst/>
              <a:rect r="r" b="b" t="t" l="l"/>
              <a:pathLst>
                <a:path h="463489" w="486608">
                  <a:moveTo>
                    <a:pt x="212303" y="0"/>
                  </a:moveTo>
                  <a:lnTo>
                    <a:pt x="274305" y="0"/>
                  </a:lnTo>
                  <a:cubicBezTo>
                    <a:pt x="391557" y="0"/>
                    <a:pt x="486608" y="95051"/>
                    <a:pt x="486608" y="212303"/>
                  </a:cubicBezTo>
                  <a:lnTo>
                    <a:pt x="486608" y="251185"/>
                  </a:lnTo>
                  <a:cubicBezTo>
                    <a:pt x="486608" y="368437"/>
                    <a:pt x="391557" y="463489"/>
                    <a:pt x="274305" y="463489"/>
                  </a:cubicBezTo>
                  <a:lnTo>
                    <a:pt x="212303" y="463489"/>
                  </a:lnTo>
                  <a:cubicBezTo>
                    <a:pt x="95051" y="463489"/>
                    <a:pt x="0" y="368437"/>
                    <a:pt x="0" y="251185"/>
                  </a:cubicBezTo>
                  <a:lnTo>
                    <a:pt x="0" y="212303"/>
                  </a:lnTo>
                  <a:cubicBezTo>
                    <a:pt x="0" y="95051"/>
                    <a:pt x="95051" y="0"/>
                    <a:pt x="212303" y="0"/>
                  </a:cubicBezTo>
                  <a:close/>
                </a:path>
              </a:pathLst>
            </a:custGeom>
            <a:solidFill>
              <a:srgbClr val="F1E6B8"/>
            </a:solidFill>
          </p:spPr>
        </p:sp>
        <p:sp>
          <p:nvSpPr>
            <p:cNvPr name="TextBox 11" id="11"/>
            <p:cNvSpPr txBox="true"/>
            <p:nvPr/>
          </p:nvSpPr>
          <p:spPr>
            <a:xfrm>
              <a:off x="0" y="-47625"/>
              <a:ext cx="486608" cy="511114"/>
            </a:xfrm>
            <a:prstGeom prst="rect">
              <a:avLst/>
            </a:prstGeom>
          </p:spPr>
          <p:txBody>
            <a:bodyPr anchor="ctr" rtlCol="false" tIns="50800" lIns="50800" bIns="50800" rIns="50800"/>
            <a:lstStyle/>
            <a:p>
              <a:pPr algn="ctr">
                <a:lnSpc>
                  <a:spcPts val="3359"/>
                </a:lnSpc>
              </a:pPr>
            </a:p>
          </p:txBody>
        </p:sp>
      </p:grpSp>
      <p:sp>
        <p:nvSpPr>
          <p:cNvPr name="Freeform 12" id="12"/>
          <p:cNvSpPr/>
          <p:nvPr/>
        </p:nvSpPr>
        <p:spPr>
          <a:xfrm flipH="false" flipV="false" rot="0">
            <a:off x="7555500" y="2408353"/>
            <a:ext cx="7399029" cy="6575887"/>
          </a:xfrm>
          <a:custGeom>
            <a:avLst/>
            <a:gdLst/>
            <a:ahLst/>
            <a:cxnLst/>
            <a:rect r="r" b="b" t="t" l="l"/>
            <a:pathLst>
              <a:path h="6575887" w="7399029">
                <a:moveTo>
                  <a:pt x="0" y="0"/>
                </a:moveTo>
                <a:lnTo>
                  <a:pt x="7399029" y="0"/>
                </a:lnTo>
                <a:lnTo>
                  <a:pt x="7399029" y="6575887"/>
                </a:lnTo>
                <a:lnTo>
                  <a:pt x="0" y="6575887"/>
                </a:lnTo>
                <a:lnTo>
                  <a:pt x="0" y="0"/>
                </a:lnTo>
                <a:close/>
              </a:path>
            </a:pathLst>
          </a:custGeom>
          <a:blipFill>
            <a:blip r:embed="rId5"/>
            <a:stretch>
              <a:fillRect l="0" t="0" r="0" b="0"/>
            </a:stretch>
          </a:blipFill>
        </p:spPr>
      </p:sp>
      <p:sp>
        <p:nvSpPr>
          <p:cNvPr name="TextBox 13" id="13"/>
          <p:cNvSpPr txBox="true"/>
          <p:nvPr/>
        </p:nvSpPr>
        <p:spPr>
          <a:xfrm rot="0">
            <a:off x="768012" y="2706570"/>
            <a:ext cx="4743230" cy="1533525"/>
          </a:xfrm>
          <a:prstGeom prst="rect">
            <a:avLst/>
          </a:prstGeom>
        </p:spPr>
        <p:txBody>
          <a:bodyPr anchor="t" rtlCol="false" tIns="0" lIns="0" bIns="0" rIns="0">
            <a:spAutoFit/>
          </a:bodyPr>
          <a:lstStyle/>
          <a:p>
            <a:pPr algn="r">
              <a:lnSpc>
                <a:spcPts val="6000"/>
              </a:lnSpc>
            </a:pPr>
            <a:r>
              <a:rPr lang="en-US" sz="5000">
                <a:solidFill>
                  <a:srgbClr val="07687F"/>
                </a:solidFill>
                <a:latin typeface="Alfa Slab One"/>
              </a:rPr>
              <a:t>3. Lưu trữ liên tục</a:t>
            </a:r>
          </a:p>
        </p:txBody>
      </p:sp>
      <p:sp>
        <p:nvSpPr>
          <p:cNvPr name="TextBox 14" id="14"/>
          <p:cNvSpPr txBox="true"/>
          <p:nvPr/>
        </p:nvSpPr>
        <p:spPr>
          <a:xfrm rot="0">
            <a:off x="1028700" y="4588462"/>
            <a:ext cx="4915366" cy="4669838"/>
          </a:xfrm>
          <a:prstGeom prst="rect">
            <a:avLst/>
          </a:prstGeom>
        </p:spPr>
        <p:txBody>
          <a:bodyPr anchor="t" rtlCol="false" tIns="0" lIns="0" bIns="0" rIns="0">
            <a:spAutoFit/>
          </a:bodyPr>
          <a:lstStyle/>
          <a:p>
            <a:pPr marL="863361" indent="-431681" lvl="1">
              <a:lnSpc>
                <a:spcPts val="5598"/>
              </a:lnSpc>
              <a:buFont typeface="Arial"/>
              <a:buChar char="•"/>
            </a:pPr>
            <a:r>
              <a:rPr lang="en-US" sz="3998">
                <a:solidFill>
                  <a:srgbClr val="000000"/>
                </a:solidFill>
                <a:latin typeface="Cabin"/>
              </a:rPr>
              <a:t>Các phần tử được </a:t>
            </a:r>
            <a:r>
              <a:rPr lang="en-US" sz="3998" u="sng">
                <a:solidFill>
                  <a:srgbClr val="000000"/>
                </a:solidFill>
                <a:latin typeface="Cabin"/>
              </a:rPr>
              <a:t>lưu trữ liên tục </a:t>
            </a:r>
            <a:r>
              <a:rPr lang="en-US" sz="3998">
                <a:solidFill>
                  <a:srgbClr val="000000"/>
                </a:solidFill>
                <a:latin typeface="Cabin"/>
              </a:rPr>
              <a:t>trong bộ nhớ, giúp tối ưu hóa truy cập ngẫu nhiên.</a:t>
            </a:r>
          </a:p>
          <a:p>
            <a:pPr>
              <a:lnSpc>
                <a:spcPts val="5598"/>
              </a:lnSpc>
            </a:pPr>
          </a:p>
          <a:p>
            <a:pPr>
              <a:lnSpc>
                <a:spcPts val="3566"/>
              </a:lnSpc>
            </a:pPr>
          </a:p>
        </p:txBody>
      </p:sp>
    </p:spTree>
  </p:cSld>
  <p:clrMapOvr>
    <a:masterClrMapping/>
  </p:clrMapOvr>
  <p:transition spd="fast">
    <p:fade/>
  </p:transition>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1E6B8"/>
        </a:solidFill>
      </p:bgPr>
    </p:bg>
    <p:spTree>
      <p:nvGrpSpPr>
        <p:cNvPr id="1" name=""/>
        <p:cNvGrpSpPr/>
        <p:nvPr/>
      </p:nvGrpSpPr>
      <p:grpSpPr>
        <a:xfrm>
          <a:off x="0" y="0"/>
          <a:ext cx="0" cy="0"/>
          <a:chOff x="0" y="0"/>
          <a:chExt cx="0" cy="0"/>
        </a:xfrm>
      </p:grpSpPr>
      <p:grpSp>
        <p:nvGrpSpPr>
          <p:cNvPr name="Group 2" id="2"/>
          <p:cNvGrpSpPr/>
          <p:nvPr/>
        </p:nvGrpSpPr>
        <p:grpSpPr>
          <a:xfrm rot="0">
            <a:off x="292336" y="248246"/>
            <a:ext cx="17703329" cy="9790509"/>
            <a:chOff x="0" y="0"/>
            <a:chExt cx="4662605" cy="2578570"/>
          </a:xfrm>
        </p:grpSpPr>
        <p:sp>
          <p:nvSpPr>
            <p:cNvPr name="Freeform 3" id="3"/>
            <p:cNvSpPr/>
            <p:nvPr/>
          </p:nvSpPr>
          <p:spPr>
            <a:xfrm flipH="false" flipV="false" rot="0">
              <a:off x="0" y="0"/>
              <a:ext cx="4662605" cy="2578570"/>
            </a:xfrm>
            <a:custGeom>
              <a:avLst/>
              <a:gdLst/>
              <a:ahLst/>
              <a:cxnLst/>
              <a:rect r="r" b="b" t="t" l="l"/>
              <a:pathLst>
                <a:path h="2578570" w="4662605">
                  <a:moveTo>
                    <a:pt x="22303" y="0"/>
                  </a:moveTo>
                  <a:lnTo>
                    <a:pt x="4640302" y="0"/>
                  </a:lnTo>
                  <a:cubicBezTo>
                    <a:pt x="4652620" y="0"/>
                    <a:pt x="4662605" y="9985"/>
                    <a:pt x="4662605" y="22303"/>
                  </a:cubicBezTo>
                  <a:lnTo>
                    <a:pt x="4662605" y="2556267"/>
                  </a:lnTo>
                  <a:cubicBezTo>
                    <a:pt x="4662605" y="2568585"/>
                    <a:pt x="4652620" y="2578570"/>
                    <a:pt x="4640302" y="2578570"/>
                  </a:cubicBezTo>
                  <a:lnTo>
                    <a:pt x="22303" y="2578570"/>
                  </a:lnTo>
                  <a:cubicBezTo>
                    <a:pt x="9985" y="2578570"/>
                    <a:pt x="0" y="2568585"/>
                    <a:pt x="0" y="2556267"/>
                  </a:cubicBezTo>
                  <a:lnTo>
                    <a:pt x="0" y="22303"/>
                  </a:lnTo>
                  <a:cubicBezTo>
                    <a:pt x="0" y="9985"/>
                    <a:pt x="9985" y="0"/>
                    <a:pt x="22303" y="0"/>
                  </a:cubicBezTo>
                  <a:close/>
                </a:path>
              </a:pathLst>
            </a:custGeom>
            <a:solidFill>
              <a:srgbClr val="2ABFC0"/>
            </a:solidFill>
          </p:spPr>
        </p:sp>
        <p:sp>
          <p:nvSpPr>
            <p:cNvPr name="TextBox 4" id="4"/>
            <p:cNvSpPr txBox="true"/>
            <p:nvPr/>
          </p:nvSpPr>
          <p:spPr>
            <a:xfrm>
              <a:off x="0" y="-47625"/>
              <a:ext cx="4662605" cy="2626195"/>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2581228">
            <a:off x="-3959222" y="-449567"/>
            <a:ext cx="7918444" cy="1395626"/>
          </a:xfrm>
          <a:custGeom>
            <a:avLst/>
            <a:gdLst/>
            <a:ahLst/>
            <a:cxnLst/>
            <a:rect r="r" b="b" t="t" l="l"/>
            <a:pathLst>
              <a:path h="1395626" w="7918444">
                <a:moveTo>
                  <a:pt x="0" y="0"/>
                </a:moveTo>
                <a:lnTo>
                  <a:pt x="7918444" y="0"/>
                </a:lnTo>
                <a:lnTo>
                  <a:pt x="7918444" y="1395626"/>
                </a:lnTo>
                <a:lnTo>
                  <a:pt x="0" y="1395626"/>
                </a:lnTo>
                <a:lnTo>
                  <a:pt x="0" y="0"/>
                </a:lnTo>
                <a:close/>
              </a:path>
            </a:pathLst>
          </a:custGeom>
          <a:blipFill>
            <a:blip r:embed="rId2"/>
            <a:stretch>
              <a:fillRect l="0" t="0" r="0" b="0"/>
            </a:stretch>
          </a:blipFill>
        </p:spPr>
      </p:sp>
      <p:sp>
        <p:nvSpPr>
          <p:cNvPr name="Freeform 6" id="6"/>
          <p:cNvSpPr/>
          <p:nvPr/>
        </p:nvSpPr>
        <p:spPr>
          <a:xfrm flipH="false" flipV="false" rot="-8813154">
            <a:off x="14739181" y="7233172"/>
            <a:ext cx="6512967" cy="1147910"/>
          </a:xfrm>
          <a:custGeom>
            <a:avLst/>
            <a:gdLst/>
            <a:ahLst/>
            <a:cxnLst/>
            <a:rect r="r" b="b" t="t" l="l"/>
            <a:pathLst>
              <a:path h="1147910" w="6512967">
                <a:moveTo>
                  <a:pt x="0" y="0"/>
                </a:moveTo>
                <a:lnTo>
                  <a:pt x="6512967" y="0"/>
                </a:lnTo>
                <a:lnTo>
                  <a:pt x="6512967" y="1147910"/>
                </a:lnTo>
                <a:lnTo>
                  <a:pt x="0" y="1147910"/>
                </a:lnTo>
                <a:lnTo>
                  <a:pt x="0" y="0"/>
                </a:lnTo>
                <a:close/>
              </a:path>
            </a:pathLst>
          </a:custGeom>
          <a:blipFill>
            <a:blip r:embed="rId2"/>
            <a:stretch>
              <a:fillRect l="0" t="0" r="0" b="0"/>
            </a:stretch>
          </a:blipFill>
        </p:spPr>
      </p:sp>
      <p:sp>
        <p:nvSpPr>
          <p:cNvPr name="Freeform 7" id="7"/>
          <p:cNvSpPr/>
          <p:nvPr/>
        </p:nvSpPr>
        <p:spPr>
          <a:xfrm flipH="false" flipV="false" rot="-2375807">
            <a:off x="16735167" y="-339482"/>
            <a:ext cx="1967380" cy="2092957"/>
          </a:xfrm>
          <a:custGeom>
            <a:avLst/>
            <a:gdLst/>
            <a:ahLst/>
            <a:cxnLst/>
            <a:rect r="r" b="b" t="t" l="l"/>
            <a:pathLst>
              <a:path h="2092957" w="1967380">
                <a:moveTo>
                  <a:pt x="0" y="0"/>
                </a:moveTo>
                <a:lnTo>
                  <a:pt x="1967380" y="0"/>
                </a:lnTo>
                <a:lnTo>
                  <a:pt x="1967380" y="2092958"/>
                </a:lnTo>
                <a:lnTo>
                  <a:pt x="0" y="20929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2375807">
            <a:off x="-467966" y="8480781"/>
            <a:ext cx="1967380" cy="2092957"/>
          </a:xfrm>
          <a:custGeom>
            <a:avLst/>
            <a:gdLst/>
            <a:ahLst/>
            <a:cxnLst/>
            <a:rect r="r" b="b" t="t" l="l"/>
            <a:pathLst>
              <a:path h="2092957" w="1967380">
                <a:moveTo>
                  <a:pt x="0" y="0"/>
                </a:moveTo>
                <a:lnTo>
                  <a:pt x="1967380" y="0"/>
                </a:lnTo>
                <a:lnTo>
                  <a:pt x="1967380" y="2092958"/>
                </a:lnTo>
                <a:lnTo>
                  <a:pt x="0" y="20929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9" id="9"/>
          <p:cNvGrpSpPr/>
          <p:nvPr/>
        </p:nvGrpSpPr>
        <p:grpSpPr>
          <a:xfrm rot="0">
            <a:off x="11326347" y="248246"/>
            <a:ext cx="10538767" cy="10038048"/>
            <a:chOff x="0" y="0"/>
            <a:chExt cx="486608" cy="463489"/>
          </a:xfrm>
        </p:grpSpPr>
        <p:sp>
          <p:nvSpPr>
            <p:cNvPr name="Freeform 10" id="10"/>
            <p:cNvSpPr/>
            <p:nvPr/>
          </p:nvSpPr>
          <p:spPr>
            <a:xfrm flipH="false" flipV="false" rot="0">
              <a:off x="0" y="0"/>
              <a:ext cx="486608" cy="463489"/>
            </a:xfrm>
            <a:custGeom>
              <a:avLst/>
              <a:gdLst/>
              <a:ahLst/>
              <a:cxnLst/>
              <a:rect r="r" b="b" t="t" l="l"/>
              <a:pathLst>
                <a:path h="463489" w="486608">
                  <a:moveTo>
                    <a:pt x="212303" y="0"/>
                  </a:moveTo>
                  <a:lnTo>
                    <a:pt x="274305" y="0"/>
                  </a:lnTo>
                  <a:cubicBezTo>
                    <a:pt x="391557" y="0"/>
                    <a:pt x="486608" y="95051"/>
                    <a:pt x="486608" y="212303"/>
                  </a:cubicBezTo>
                  <a:lnTo>
                    <a:pt x="486608" y="251185"/>
                  </a:lnTo>
                  <a:cubicBezTo>
                    <a:pt x="486608" y="368437"/>
                    <a:pt x="391557" y="463489"/>
                    <a:pt x="274305" y="463489"/>
                  </a:cubicBezTo>
                  <a:lnTo>
                    <a:pt x="212303" y="463489"/>
                  </a:lnTo>
                  <a:cubicBezTo>
                    <a:pt x="95051" y="463489"/>
                    <a:pt x="0" y="368437"/>
                    <a:pt x="0" y="251185"/>
                  </a:cubicBezTo>
                  <a:lnTo>
                    <a:pt x="0" y="212303"/>
                  </a:lnTo>
                  <a:cubicBezTo>
                    <a:pt x="0" y="95051"/>
                    <a:pt x="95051" y="0"/>
                    <a:pt x="212303" y="0"/>
                  </a:cubicBezTo>
                  <a:close/>
                </a:path>
              </a:pathLst>
            </a:custGeom>
            <a:solidFill>
              <a:srgbClr val="F1E6B8"/>
            </a:solidFill>
          </p:spPr>
        </p:sp>
        <p:sp>
          <p:nvSpPr>
            <p:cNvPr name="TextBox 11" id="11"/>
            <p:cNvSpPr txBox="true"/>
            <p:nvPr/>
          </p:nvSpPr>
          <p:spPr>
            <a:xfrm>
              <a:off x="0" y="-47625"/>
              <a:ext cx="486608" cy="511114"/>
            </a:xfrm>
            <a:prstGeom prst="rect">
              <a:avLst/>
            </a:prstGeom>
          </p:spPr>
          <p:txBody>
            <a:bodyPr anchor="ctr" rtlCol="false" tIns="50800" lIns="50800" bIns="50800" rIns="50800"/>
            <a:lstStyle/>
            <a:p>
              <a:pPr algn="ctr">
                <a:lnSpc>
                  <a:spcPts val="3359"/>
                </a:lnSpc>
              </a:pPr>
            </a:p>
          </p:txBody>
        </p:sp>
      </p:grpSp>
      <p:sp>
        <p:nvSpPr>
          <p:cNvPr name="Freeform 12" id="12"/>
          <p:cNvSpPr/>
          <p:nvPr/>
        </p:nvSpPr>
        <p:spPr>
          <a:xfrm flipH="false" flipV="false" rot="0">
            <a:off x="2485917" y="2513539"/>
            <a:ext cx="7754146" cy="6067619"/>
          </a:xfrm>
          <a:custGeom>
            <a:avLst/>
            <a:gdLst/>
            <a:ahLst/>
            <a:cxnLst/>
            <a:rect r="r" b="b" t="t" l="l"/>
            <a:pathLst>
              <a:path h="6067619" w="7754146">
                <a:moveTo>
                  <a:pt x="0" y="0"/>
                </a:moveTo>
                <a:lnTo>
                  <a:pt x="7754146" y="0"/>
                </a:lnTo>
                <a:lnTo>
                  <a:pt x="7754146" y="6067618"/>
                </a:lnTo>
                <a:lnTo>
                  <a:pt x="0" y="60676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12427501" y="2418695"/>
            <a:ext cx="4390868" cy="1533525"/>
          </a:xfrm>
          <a:prstGeom prst="rect">
            <a:avLst/>
          </a:prstGeom>
        </p:spPr>
        <p:txBody>
          <a:bodyPr anchor="t" rtlCol="false" tIns="0" lIns="0" bIns="0" rIns="0">
            <a:spAutoFit/>
          </a:bodyPr>
          <a:lstStyle/>
          <a:p>
            <a:pPr algn="just">
              <a:lnSpc>
                <a:spcPts val="6000"/>
              </a:lnSpc>
            </a:pPr>
            <a:r>
              <a:rPr lang="en-US" sz="5000">
                <a:solidFill>
                  <a:srgbClr val="07687F"/>
                </a:solidFill>
                <a:latin typeface="Alfa Slab One"/>
              </a:rPr>
              <a:t>4. Quản lí bộ nhớ tự động</a:t>
            </a:r>
          </a:p>
        </p:txBody>
      </p:sp>
      <p:sp>
        <p:nvSpPr>
          <p:cNvPr name="TextBox 14" id="14"/>
          <p:cNvSpPr txBox="true"/>
          <p:nvPr/>
        </p:nvSpPr>
        <p:spPr>
          <a:xfrm rot="0">
            <a:off x="12165252" y="4161770"/>
            <a:ext cx="5094048" cy="5374688"/>
          </a:xfrm>
          <a:prstGeom prst="rect">
            <a:avLst/>
          </a:prstGeom>
        </p:spPr>
        <p:txBody>
          <a:bodyPr anchor="t" rtlCol="false" tIns="0" lIns="0" bIns="0" rIns="0">
            <a:spAutoFit/>
          </a:bodyPr>
          <a:lstStyle/>
          <a:p>
            <a:pPr marL="863361" indent="-431681" lvl="1">
              <a:lnSpc>
                <a:spcPts val="5598"/>
              </a:lnSpc>
              <a:buFont typeface="Arial"/>
              <a:buChar char="•"/>
            </a:pPr>
            <a:r>
              <a:rPr lang="en-US" sz="3998">
                <a:solidFill>
                  <a:srgbClr val="000000"/>
                </a:solidFill>
                <a:latin typeface="Cabin"/>
              </a:rPr>
              <a:t>Vector </a:t>
            </a:r>
            <a:r>
              <a:rPr lang="en-US" sz="3998" u="sng">
                <a:solidFill>
                  <a:srgbClr val="000000"/>
                </a:solidFill>
                <a:latin typeface="Cabin"/>
              </a:rPr>
              <a:t>tự động quản lý bộ nhớ</a:t>
            </a:r>
            <a:r>
              <a:rPr lang="en-US" sz="3998">
                <a:solidFill>
                  <a:srgbClr val="000000"/>
                </a:solidFill>
                <a:latin typeface="Cabin"/>
              </a:rPr>
              <a:t>, giảm gánh nặng cho lập trình viên trong việc quản lý bộ nhớ thủ công.</a:t>
            </a:r>
          </a:p>
          <a:p>
            <a:pPr>
              <a:lnSpc>
                <a:spcPts val="5598"/>
              </a:lnSpc>
            </a:pPr>
          </a:p>
          <a:p>
            <a:pPr>
              <a:lnSpc>
                <a:spcPts val="3566"/>
              </a:lnSpc>
            </a:pPr>
          </a:p>
        </p:txBody>
      </p:sp>
    </p:spTree>
  </p:cSld>
  <p:clrMapOvr>
    <a:masterClrMapping/>
  </p:clrMapOvr>
  <p:transition spd="fast">
    <p:fade/>
  </p:transition>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1E6B8"/>
        </a:solidFill>
      </p:bgPr>
    </p:bg>
    <p:spTree>
      <p:nvGrpSpPr>
        <p:cNvPr id="1" name=""/>
        <p:cNvGrpSpPr/>
        <p:nvPr/>
      </p:nvGrpSpPr>
      <p:grpSpPr>
        <a:xfrm>
          <a:off x="0" y="0"/>
          <a:ext cx="0" cy="0"/>
          <a:chOff x="0" y="0"/>
          <a:chExt cx="0" cy="0"/>
        </a:xfrm>
      </p:grpSpPr>
      <p:grpSp>
        <p:nvGrpSpPr>
          <p:cNvPr name="Group 2" id="2"/>
          <p:cNvGrpSpPr/>
          <p:nvPr/>
        </p:nvGrpSpPr>
        <p:grpSpPr>
          <a:xfrm rot="0">
            <a:off x="292336" y="248246"/>
            <a:ext cx="17703329" cy="9790509"/>
            <a:chOff x="0" y="0"/>
            <a:chExt cx="4662605" cy="2578570"/>
          </a:xfrm>
        </p:grpSpPr>
        <p:sp>
          <p:nvSpPr>
            <p:cNvPr name="Freeform 3" id="3"/>
            <p:cNvSpPr/>
            <p:nvPr/>
          </p:nvSpPr>
          <p:spPr>
            <a:xfrm flipH="false" flipV="false" rot="0">
              <a:off x="0" y="0"/>
              <a:ext cx="4662605" cy="2578570"/>
            </a:xfrm>
            <a:custGeom>
              <a:avLst/>
              <a:gdLst/>
              <a:ahLst/>
              <a:cxnLst/>
              <a:rect r="r" b="b" t="t" l="l"/>
              <a:pathLst>
                <a:path h="2578570" w="4662605">
                  <a:moveTo>
                    <a:pt x="22303" y="0"/>
                  </a:moveTo>
                  <a:lnTo>
                    <a:pt x="4640302" y="0"/>
                  </a:lnTo>
                  <a:cubicBezTo>
                    <a:pt x="4652620" y="0"/>
                    <a:pt x="4662605" y="9985"/>
                    <a:pt x="4662605" y="22303"/>
                  </a:cubicBezTo>
                  <a:lnTo>
                    <a:pt x="4662605" y="2556267"/>
                  </a:lnTo>
                  <a:cubicBezTo>
                    <a:pt x="4662605" y="2568585"/>
                    <a:pt x="4652620" y="2578570"/>
                    <a:pt x="4640302" y="2578570"/>
                  </a:cubicBezTo>
                  <a:lnTo>
                    <a:pt x="22303" y="2578570"/>
                  </a:lnTo>
                  <a:cubicBezTo>
                    <a:pt x="9985" y="2578570"/>
                    <a:pt x="0" y="2568585"/>
                    <a:pt x="0" y="2556267"/>
                  </a:cubicBezTo>
                  <a:lnTo>
                    <a:pt x="0" y="22303"/>
                  </a:lnTo>
                  <a:cubicBezTo>
                    <a:pt x="0" y="9985"/>
                    <a:pt x="9985" y="0"/>
                    <a:pt x="22303" y="0"/>
                  </a:cubicBezTo>
                  <a:close/>
                </a:path>
              </a:pathLst>
            </a:custGeom>
            <a:solidFill>
              <a:srgbClr val="2ABFC0"/>
            </a:solidFill>
          </p:spPr>
        </p:sp>
        <p:sp>
          <p:nvSpPr>
            <p:cNvPr name="TextBox 4" id="4"/>
            <p:cNvSpPr txBox="true"/>
            <p:nvPr/>
          </p:nvSpPr>
          <p:spPr>
            <a:xfrm>
              <a:off x="0" y="-47625"/>
              <a:ext cx="4662605" cy="2626195"/>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2581228">
            <a:off x="-3748734" y="330887"/>
            <a:ext cx="7918444" cy="1395626"/>
          </a:xfrm>
          <a:custGeom>
            <a:avLst/>
            <a:gdLst/>
            <a:ahLst/>
            <a:cxnLst/>
            <a:rect r="r" b="b" t="t" l="l"/>
            <a:pathLst>
              <a:path h="1395626" w="7918444">
                <a:moveTo>
                  <a:pt x="0" y="0"/>
                </a:moveTo>
                <a:lnTo>
                  <a:pt x="7918444" y="0"/>
                </a:lnTo>
                <a:lnTo>
                  <a:pt x="7918444" y="1395626"/>
                </a:lnTo>
                <a:lnTo>
                  <a:pt x="0" y="1395626"/>
                </a:lnTo>
                <a:lnTo>
                  <a:pt x="0" y="0"/>
                </a:lnTo>
                <a:close/>
              </a:path>
            </a:pathLst>
          </a:custGeom>
          <a:blipFill>
            <a:blip r:embed="rId2"/>
            <a:stretch>
              <a:fillRect l="0" t="0" r="0" b="0"/>
            </a:stretch>
          </a:blipFill>
        </p:spPr>
      </p:sp>
      <p:sp>
        <p:nvSpPr>
          <p:cNvPr name="Freeform 6" id="6"/>
          <p:cNvSpPr/>
          <p:nvPr/>
        </p:nvSpPr>
        <p:spPr>
          <a:xfrm flipH="false" flipV="false" rot="-8813154">
            <a:off x="14739181" y="7233172"/>
            <a:ext cx="6512967" cy="1147910"/>
          </a:xfrm>
          <a:custGeom>
            <a:avLst/>
            <a:gdLst/>
            <a:ahLst/>
            <a:cxnLst/>
            <a:rect r="r" b="b" t="t" l="l"/>
            <a:pathLst>
              <a:path h="1147910" w="6512967">
                <a:moveTo>
                  <a:pt x="0" y="0"/>
                </a:moveTo>
                <a:lnTo>
                  <a:pt x="6512967" y="0"/>
                </a:lnTo>
                <a:lnTo>
                  <a:pt x="6512967" y="1147910"/>
                </a:lnTo>
                <a:lnTo>
                  <a:pt x="0" y="1147910"/>
                </a:lnTo>
                <a:lnTo>
                  <a:pt x="0" y="0"/>
                </a:lnTo>
                <a:close/>
              </a:path>
            </a:pathLst>
          </a:custGeom>
          <a:blipFill>
            <a:blip r:embed="rId2"/>
            <a:stretch>
              <a:fillRect l="0" t="0" r="0" b="0"/>
            </a:stretch>
          </a:blipFill>
        </p:spPr>
      </p:sp>
      <p:sp>
        <p:nvSpPr>
          <p:cNvPr name="Freeform 7" id="7"/>
          <p:cNvSpPr/>
          <p:nvPr/>
        </p:nvSpPr>
        <p:spPr>
          <a:xfrm flipH="false" flipV="false" rot="-2375807">
            <a:off x="16735167" y="-339482"/>
            <a:ext cx="1967380" cy="2092957"/>
          </a:xfrm>
          <a:custGeom>
            <a:avLst/>
            <a:gdLst/>
            <a:ahLst/>
            <a:cxnLst/>
            <a:rect r="r" b="b" t="t" l="l"/>
            <a:pathLst>
              <a:path h="2092957" w="1967380">
                <a:moveTo>
                  <a:pt x="0" y="0"/>
                </a:moveTo>
                <a:lnTo>
                  <a:pt x="1967380" y="0"/>
                </a:lnTo>
                <a:lnTo>
                  <a:pt x="1967380" y="2092958"/>
                </a:lnTo>
                <a:lnTo>
                  <a:pt x="0" y="20929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2375807">
            <a:off x="-467966" y="8480781"/>
            <a:ext cx="1967380" cy="2092957"/>
          </a:xfrm>
          <a:custGeom>
            <a:avLst/>
            <a:gdLst/>
            <a:ahLst/>
            <a:cxnLst/>
            <a:rect r="r" b="b" t="t" l="l"/>
            <a:pathLst>
              <a:path h="2092957" w="1967380">
                <a:moveTo>
                  <a:pt x="0" y="0"/>
                </a:moveTo>
                <a:lnTo>
                  <a:pt x="1967380" y="0"/>
                </a:lnTo>
                <a:lnTo>
                  <a:pt x="1967380" y="2092958"/>
                </a:lnTo>
                <a:lnTo>
                  <a:pt x="0" y="20929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9" id="9"/>
          <p:cNvGrpSpPr/>
          <p:nvPr/>
        </p:nvGrpSpPr>
        <p:grpSpPr>
          <a:xfrm rot="0">
            <a:off x="-3950669" y="124476"/>
            <a:ext cx="10538767" cy="10038048"/>
            <a:chOff x="0" y="0"/>
            <a:chExt cx="486608" cy="463489"/>
          </a:xfrm>
        </p:grpSpPr>
        <p:sp>
          <p:nvSpPr>
            <p:cNvPr name="Freeform 10" id="10"/>
            <p:cNvSpPr/>
            <p:nvPr/>
          </p:nvSpPr>
          <p:spPr>
            <a:xfrm flipH="false" flipV="false" rot="0">
              <a:off x="0" y="0"/>
              <a:ext cx="486608" cy="463489"/>
            </a:xfrm>
            <a:custGeom>
              <a:avLst/>
              <a:gdLst/>
              <a:ahLst/>
              <a:cxnLst/>
              <a:rect r="r" b="b" t="t" l="l"/>
              <a:pathLst>
                <a:path h="463489" w="486608">
                  <a:moveTo>
                    <a:pt x="212303" y="0"/>
                  </a:moveTo>
                  <a:lnTo>
                    <a:pt x="274305" y="0"/>
                  </a:lnTo>
                  <a:cubicBezTo>
                    <a:pt x="391557" y="0"/>
                    <a:pt x="486608" y="95051"/>
                    <a:pt x="486608" y="212303"/>
                  </a:cubicBezTo>
                  <a:lnTo>
                    <a:pt x="486608" y="251185"/>
                  </a:lnTo>
                  <a:cubicBezTo>
                    <a:pt x="486608" y="368437"/>
                    <a:pt x="391557" y="463489"/>
                    <a:pt x="274305" y="463489"/>
                  </a:cubicBezTo>
                  <a:lnTo>
                    <a:pt x="212303" y="463489"/>
                  </a:lnTo>
                  <a:cubicBezTo>
                    <a:pt x="95051" y="463489"/>
                    <a:pt x="0" y="368437"/>
                    <a:pt x="0" y="251185"/>
                  </a:cubicBezTo>
                  <a:lnTo>
                    <a:pt x="0" y="212303"/>
                  </a:lnTo>
                  <a:cubicBezTo>
                    <a:pt x="0" y="95051"/>
                    <a:pt x="95051" y="0"/>
                    <a:pt x="212303" y="0"/>
                  </a:cubicBezTo>
                  <a:close/>
                </a:path>
              </a:pathLst>
            </a:custGeom>
            <a:solidFill>
              <a:srgbClr val="F1E6B8"/>
            </a:solidFill>
          </p:spPr>
        </p:sp>
        <p:sp>
          <p:nvSpPr>
            <p:cNvPr name="TextBox 11" id="11"/>
            <p:cNvSpPr txBox="true"/>
            <p:nvPr/>
          </p:nvSpPr>
          <p:spPr>
            <a:xfrm>
              <a:off x="0" y="-47625"/>
              <a:ext cx="486608" cy="511114"/>
            </a:xfrm>
            <a:prstGeom prst="rect">
              <a:avLst/>
            </a:prstGeom>
          </p:spPr>
          <p:txBody>
            <a:bodyPr anchor="ctr" rtlCol="false" tIns="50800" lIns="50800" bIns="50800" rIns="50800"/>
            <a:lstStyle/>
            <a:p>
              <a:pPr algn="ctr">
                <a:lnSpc>
                  <a:spcPts val="3359"/>
                </a:lnSpc>
              </a:pPr>
            </a:p>
          </p:txBody>
        </p:sp>
      </p:grpSp>
      <p:sp>
        <p:nvSpPr>
          <p:cNvPr name="Freeform 12" id="12"/>
          <p:cNvSpPr/>
          <p:nvPr/>
        </p:nvSpPr>
        <p:spPr>
          <a:xfrm flipH="false" flipV="false" rot="0">
            <a:off x="8281043" y="2140345"/>
            <a:ext cx="6128210" cy="6484879"/>
          </a:xfrm>
          <a:custGeom>
            <a:avLst/>
            <a:gdLst/>
            <a:ahLst/>
            <a:cxnLst/>
            <a:rect r="r" b="b" t="t" l="l"/>
            <a:pathLst>
              <a:path h="6484879" w="6128210">
                <a:moveTo>
                  <a:pt x="0" y="0"/>
                </a:moveTo>
                <a:lnTo>
                  <a:pt x="6128210" y="0"/>
                </a:lnTo>
                <a:lnTo>
                  <a:pt x="6128210" y="6484879"/>
                </a:lnTo>
                <a:lnTo>
                  <a:pt x="0" y="64848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576340" y="2706570"/>
            <a:ext cx="5820086" cy="1533525"/>
          </a:xfrm>
          <a:prstGeom prst="rect">
            <a:avLst/>
          </a:prstGeom>
        </p:spPr>
        <p:txBody>
          <a:bodyPr anchor="t" rtlCol="false" tIns="0" lIns="0" bIns="0" rIns="0">
            <a:spAutoFit/>
          </a:bodyPr>
          <a:lstStyle/>
          <a:p>
            <a:pPr algn="r">
              <a:lnSpc>
                <a:spcPts val="6000"/>
              </a:lnSpc>
            </a:pPr>
            <a:r>
              <a:rPr lang="en-US" sz="5000">
                <a:solidFill>
                  <a:srgbClr val="07687F"/>
                </a:solidFill>
                <a:latin typeface="Alfa Slab One"/>
              </a:rPr>
              <a:t>5. Hỗ trợ đa dạng kiểu dữ liệu </a:t>
            </a:r>
          </a:p>
        </p:txBody>
      </p:sp>
      <p:sp>
        <p:nvSpPr>
          <p:cNvPr name="TextBox 14" id="14"/>
          <p:cNvSpPr txBox="true"/>
          <p:nvPr/>
        </p:nvSpPr>
        <p:spPr>
          <a:xfrm rot="0">
            <a:off x="1123521" y="4797096"/>
            <a:ext cx="4915366" cy="3964988"/>
          </a:xfrm>
          <a:prstGeom prst="rect">
            <a:avLst/>
          </a:prstGeom>
        </p:spPr>
        <p:txBody>
          <a:bodyPr anchor="t" rtlCol="false" tIns="0" lIns="0" bIns="0" rIns="0">
            <a:spAutoFit/>
          </a:bodyPr>
          <a:lstStyle/>
          <a:p>
            <a:pPr marL="863361" indent="-431681" lvl="1">
              <a:lnSpc>
                <a:spcPts val="5598"/>
              </a:lnSpc>
              <a:buFont typeface="Arial"/>
              <a:buChar char="•"/>
            </a:pPr>
            <a:r>
              <a:rPr lang="en-US" sz="3998">
                <a:solidFill>
                  <a:srgbClr val="000000"/>
                </a:solidFill>
                <a:latin typeface="Cabin"/>
              </a:rPr>
              <a:t>Có thể lưu trữ </a:t>
            </a:r>
            <a:r>
              <a:rPr lang="en-US" sz="3998" u="sng">
                <a:solidFill>
                  <a:srgbClr val="000000"/>
                </a:solidFill>
                <a:latin typeface="Cabin"/>
              </a:rPr>
              <a:t>các loại dữ liệu khác nhau</a:t>
            </a:r>
            <a:r>
              <a:rPr lang="en-US" sz="3998">
                <a:solidFill>
                  <a:srgbClr val="000000"/>
                </a:solidFill>
                <a:latin typeface="Cabin"/>
              </a:rPr>
              <a:t> trong cùng một vector.</a:t>
            </a:r>
          </a:p>
          <a:p>
            <a:pPr>
              <a:lnSpc>
                <a:spcPts val="5598"/>
              </a:lnSpc>
            </a:pPr>
          </a:p>
          <a:p>
            <a:pPr>
              <a:lnSpc>
                <a:spcPts val="3566"/>
              </a:lnSpc>
            </a:pPr>
          </a:p>
        </p:txBody>
      </p:sp>
    </p:spTree>
  </p:cSld>
  <p:clrMapOvr>
    <a:masterClrMapping/>
  </p:clrMapOvr>
  <p:transition spd="fast">
    <p:fade/>
  </p:transition>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6922" r="0" b="8807"/>
            <a:stretch>
              <a:fillRect/>
            </a:stretch>
          </p:blipFill>
          <p:spPr>
            <a:xfrm flipH="false" flipV="false">
              <a:off x="0" y="0"/>
              <a:ext cx="24384000" cy="13716000"/>
            </a:xfrm>
            <a:prstGeom prst="rect">
              <a:avLst/>
            </a:prstGeom>
          </p:spPr>
        </p:pic>
      </p:grpSp>
      <p:grpSp>
        <p:nvGrpSpPr>
          <p:cNvPr name="Group 4" id="4"/>
          <p:cNvGrpSpPr/>
          <p:nvPr/>
        </p:nvGrpSpPr>
        <p:grpSpPr>
          <a:xfrm rot="0">
            <a:off x="12858391" y="1411278"/>
            <a:ext cx="6872752" cy="6079677"/>
            <a:chOff x="0" y="0"/>
            <a:chExt cx="1228587" cy="1086816"/>
          </a:xfrm>
        </p:grpSpPr>
        <p:sp>
          <p:nvSpPr>
            <p:cNvPr name="Freeform 5" id="5"/>
            <p:cNvSpPr/>
            <p:nvPr/>
          </p:nvSpPr>
          <p:spPr>
            <a:xfrm flipH="false" flipV="false" rot="0">
              <a:off x="0" y="0"/>
              <a:ext cx="1228588" cy="1086816"/>
            </a:xfrm>
            <a:custGeom>
              <a:avLst/>
              <a:gdLst/>
              <a:ahLst/>
              <a:cxnLst/>
              <a:rect r="r" b="b" t="t" l="l"/>
              <a:pathLst>
                <a:path h="1086816" w="1228588">
                  <a:moveTo>
                    <a:pt x="57450" y="0"/>
                  </a:moveTo>
                  <a:lnTo>
                    <a:pt x="1171138" y="0"/>
                  </a:lnTo>
                  <a:cubicBezTo>
                    <a:pt x="1186374" y="0"/>
                    <a:pt x="1200987" y="6053"/>
                    <a:pt x="1211761" y="16827"/>
                  </a:cubicBezTo>
                  <a:cubicBezTo>
                    <a:pt x="1222535" y="27601"/>
                    <a:pt x="1228588" y="42213"/>
                    <a:pt x="1228588" y="57450"/>
                  </a:cubicBezTo>
                  <a:lnTo>
                    <a:pt x="1228588" y="1029366"/>
                  </a:lnTo>
                  <a:cubicBezTo>
                    <a:pt x="1228588" y="1044603"/>
                    <a:pt x="1222535" y="1059215"/>
                    <a:pt x="1211761" y="1069989"/>
                  </a:cubicBezTo>
                  <a:cubicBezTo>
                    <a:pt x="1200987" y="1080763"/>
                    <a:pt x="1186374" y="1086816"/>
                    <a:pt x="1171138" y="1086816"/>
                  </a:cubicBezTo>
                  <a:lnTo>
                    <a:pt x="57450" y="1086816"/>
                  </a:lnTo>
                  <a:cubicBezTo>
                    <a:pt x="42213" y="1086816"/>
                    <a:pt x="27601" y="1080763"/>
                    <a:pt x="16827" y="1069989"/>
                  </a:cubicBezTo>
                  <a:cubicBezTo>
                    <a:pt x="6053" y="1059215"/>
                    <a:pt x="0" y="1044603"/>
                    <a:pt x="0" y="1029366"/>
                  </a:cubicBezTo>
                  <a:lnTo>
                    <a:pt x="0" y="57450"/>
                  </a:lnTo>
                  <a:cubicBezTo>
                    <a:pt x="0" y="42213"/>
                    <a:pt x="6053" y="27601"/>
                    <a:pt x="16827" y="16827"/>
                  </a:cubicBezTo>
                  <a:cubicBezTo>
                    <a:pt x="27601" y="6053"/>
                    <a:pt x="42213" y="0"/>
                    <a:pt x="57450" y="0"/>
                  </a:cubicBezTo>
                  <a:close/>
                </a:path>
              </a:pathLst>
            </a:custGeom>
            <a:solidFill>
              <a:srgbClr val="2ABFC0"/>
            </a:solidFill>
            <a:ln cap="rnd">
              <a:noFill/>
              <a:prstDash val="solid"/>
              <a:round/>
            </a:ln>
          </p:spPr>
        </p:sp>
        <p:sp>
          <p:nvSpPr>
            <p:cNvPr name="TextBox 6" id="6"/>
            <p:cNvSpPr txBox="true"/>
            <p:nvPr/>
          </p:nvSpPr>
          <p:spPr>
            <a:xfrm>
              <a:off x="0" y="-47625"/>
              <a:ext cx="1228587" cy="1134441"/>
            </a:xfrm>
            <a:prstGeom prst="rect">
              <a:avLst/>
            </a:prstGeom>
          </p:spPr>
          <p:txBody>
            <a:bodyPr anchor="ctr" rtlCol="false" tIns="74845" lIns="74845" bIns="74845" rIns="74845"/>
            <a:lstStyle/>
            <a:p>
              <a:pPr algn="ctr">
                <a:lnSpc>
                  <a:spcPts val="3359"/>
                </a:lnSpc>
              </a:pPr>
            </a:p>
          </p:txBody>
        </p:sp>
      </p:grpSp>
      <p:sp>
        <p:nvSpPr>
          <p:cNvPr name="TextBox 7" id="7"/>
          <p:cNvSpPr txBox="true"/>
          <p:nvPr/>
        </p:nvSpPr>
        <p:spPr>
          <a:xfrm rot="0">
            <a:off x="13504232" y="1705975"/>
            <a:ext cx="4338347" cy="5461709"/>
          </a:xfrm>
          <a:prstGeom prst="rect">
            <a:avLst/>
          </a:prstGeom>
        </p:spPr>
        <p:txBody>
          <a:bodyPr anchor="t" rtlCol="false" tIns="0" lIns="0" bIns="0" rIns="0">
            <a:spAutoFit/>
          </a:bodyPr>
          <a:lstStyle/>
          <a:p>
            <a:pPr algn="ctr">
              <a:lnSpc>
                <a:spcPts val="6191"/>
              </a:lnSpc>
            </a:pPr>
            <a:r>
              <a:rPr lang="en-US" sz="4836">
                <a:solidFill>
                  <a:srgbClr val="FFFFFF"/>
                </a:solidFill>
                <a:latin typeface="Alfa Slab One"/>
              </a:rPr>
              <a:t>Vì sao nên dùng vector thay vì mảng (cả mảng tĩnh và mảng động cổ điển) ?</a:t>
            </a:r>
          </a:p>
        </p:txBody>
      </p:sp>
    </p:spTree>
  </p:cSld>
  <p:clrMapOvr>
    <a:masterClrMapping/>
  </p:clrMapOvr>
  <p:transition spd="fast">
    <p:cover dir="d"/>
  </p:transition>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1E6B8"/>
        </a:solidFill>
      </p:bgPr>
    </p:bg>
    <p:spTree>
      <p:nvGrpSpPr>
        <p:cNvPr id="1" name=""/>
        <p:cNvGrpSpPr/>
        <p:nvPr/>
      </p:nvGrpSpPr>
      <p:grpSpPr>
        <a:xfrm>
          <a:off x="0" y="0"/>
          <a:ext cx="0" cy="0"/>
          <a:chOff x="0" y="0"/>
          <a:chExt cx="0" cy="0"/>
        </a:xfrm>
      </p:grpSpPr>
      <p:sp>
        <p:nvSpPr>
          <p:cNvPr name="Freeform 2" id="2"/>
          <p:cNvSpPr/>
          <p:nvPr/>
        </p:nvSpPr>
        <p:spPr>
          <a:xfrm flipH="false" flipV="false" rot="-874834">
            <a:off x="-11328374" y="8810639"/>
            <a:ext cx="14459377" cy="2873801"/>
          </a:xfrm>
          <a:custGeom>
            <a:avLst/>
            <a:gdLst/>
            <a:ahLst/>
            <a:cxnLst/>
            <a:rect r="r" b="b" t="t" l="l"/>
            <a:pathLst>
              <a:path h="2873801" w="14459377">
                <a:moveTo>
                  <a:pt x="0" y="0"/>
                </a:moveTo>
                <a:lnTo>
                  <a:pt x="14459377" y="0"/>
                </a:lnTo>
                <a:lnTo>
                  <a:pt x="14459377" y="2873801"/>
                </a:lnTo>
                <a:lnTo>
                  <a:pt x="0" y="2873801"/>
                </a:lnTo>
                <a:lnTo>
                  <a:pt x="0" y="0"/>
                </a:lnTo>
                <a:close/>
              </a:path>
            </a:pathLst>
          </a:custGeom>
          <a:blipFill>
            <a:blip r:embed="rId2"/>
            <a:stretch>
              <a:fillRect l="0" t="0" r="0" b="0"/>
            </a:stretch>
          </a:blipFill>
        </p:spPr>
      </p:sp>
      <p:sp>
        <p:nvSpPr>
          <p:cNvPr name="Freeform 3" id="3"/>
          <p:cNvSpPr/>
          <p:nvPr/>
        </p:nvSpPr>
        <p:spPr>
          <a:xfrm flipH="false" flipV="false" rot="-9160991">
            <a:off x="14903151" y="8729778"/>
            <a:ext cx="5249963" cy="2583419"/>
          </a:xfrm>
          <a:custGeom>
            <a:avLst/>
            <a:gdLst/>
            <a:ahLst/>
            <a:cxnLst/>
            <a:rect r="r" b="b" t="t" l="l"/>
            <a:pathLst>
              <a:path h="2583419" w="5249963">
                <a:moveTo>
                  <a:pt x="0" y="0"/>
                </a:moveTo>
                <a:lnTo>
                  <a:pt x="5249963" y="0"/>
                </a:lnTo>
                <a:lnTo>
                  <a:pt x="5249963" y="2583420"/>
                </a:lnTo>
                <a:lnTo>
                  <a:pt x="0" y="2583420"/>
                </a:lnTo>
                <a:lnTo>
                  <a:pt x="0" y="0"/>
                </a:lnTo>
                <a:close/>
              </a:path>
            </a:pathLst>
          </a:custGeom>
          <a:blipFill>
            <a:blip r:embed="rId3"/>
            <a:stretch>
              <a:fillRect l="0" t="0" r="0" b="0"/>
            </a:stretch>
          </a:blipFill>
        </p:spPr>
      </p:sp>
      <p:sp>
        <p:nvSpPr>
          <p:cNvPr name="Freeform 4" id="4"/>
          <p:cNvSpPr/>
          <p:nvPr/>
        </p:nvSpPr>
        <p:spPr>
          <a:xfrm flipH="false" flipV="false" rot="0">
            <a:off x="8848683" y="9795437"/>
            <a:ext cx="1934127" cy="452102"/>
          </a:xfrm>
          <a:custGeom>
            <a:avLst/>
            <a:gdLst/>
            <a:ahLst/>
            <a:cxnLst/>
            <a:rect r="r" b="b" t="t" l="l"/>
            <a:pathLst>
              <a:path h="452102" w="1934127">
                <a:moveTo>
                  <a:pt x="0" y="0"/>
                </a:moveTo>
                <a:lnTo>
                  <a:pt x="1934127" y="0"/>
                </a:lnTo>
                <a:lnTo>
                  <a:pt x="1934127" y="452102"/>
                </a:lnTo>
                <a:lnTo>
                  <a:pt x="0" y="452102"/>
                </a:lnTo>
                <a:lnTo>
                  <a:pt x="0" y="0"/>
                </a:lnTo>
                <a:close/>
              </a:path>
            </a:pathLst>
          </a:custGeom>
          <a:blipFill>
            <a:blip r:embed="rId4"/>
            <a:stretch>
              <a:fillRect l="0" t="0" r="0" b="0"/>
            </a:stretch>
          </a:blipFill>
        </p:spPr>
      </p:sp>
      <p:grpSp>
        <p:nvGrpSpPr>
          <p:cNvPr name="Group 5" id="5"/>
          <p:cNvGrpSpPr/>
          <p:nvPr/>
        </p:nvGrpSpPr>
        <p:grpSpPr>
          <a:xfrm rot="0">
            <a:off x="2580475" y="2407402"/>
            <a:ext cx="6268208" cy="5952791"/>
            <a:chOff x="0" y="0"/>
            <a:chExt cx="1876916" cy="1782469"/>
          </a:xfrm>
        </p:grpSpPr>
        <p:sp>
          <p:nvSpPr>
            <p:cNvPr name="Freeform 6" id="6"/>
            <p:cNvSpPr/>
            <p:nvPr/>
          </p:nvSpPr>
          <p:spPr>
            <a:xfrm flipH="false" flipV="false" rot="0">
              <a:off x="0" y="0"/>
              <a:ext cx="1876916" cy="1782469"/>
            </a:xfrm>
            <a:custGeom>
              <a:avLst/>
              <a:gdLst/>
              <a:ahLst/>
              <a:cxnLst/>
              <a:rect r="r" b="b" t="t" l="l"/>
              <a:pathLst>
                <a:path h="1782469" w="1876916">
                  <a:moveTo>
                    <a:pt x="62991" y="0"/>
                  </a:moveTo>
                  <a:lnTo>
                    <a:pt x="1813925" y="0"/>
                  </a:lnTo>
                  <a:cubicBezTo>
                    <a:pt x="1848714" y="0"/>
                    <a:pt x="1876916" y="28202"/>
                    <a:pt x="1876916" y="62991"/>
                  </a:cubicBezTo>
                  <a:lnTo>
                    <a:pt x="1876916" y="1719478"/>
                  </a:lnTo>
                  <a:cubicBezTo>
                    <a:pt x="1876916" y="1754267"/>
                    <a:pt x="1848714" y="1782469"/>
                    <a:pt x="1813925" y="1782469"/>
                  </a:cubicBezTo>
                  <a:lnTo>
                    <a:pt x="62991" y="1782469"/>
                  </a:lnTo>
                  <a:cubicBezTo>
                    <a:pt x="28202" y="1782469"/>
                    <a:pt x="0" y="1754267"/>
                    <a:pt x="0" y="1719478"/>
                  </a:cubicBezTo>
                  <a:lnTo>
                    <a:pt x="0" y="62991"/>
                  </a:lnTo>
                  <a:cubicBezTo>
                    <a:pt x="0" y="28202"/>
                    <a:pt x="28202" y="0"/>
                    <a:pt x="62991" y="0"/>
                  </a:cubicBezTo>
                  <a:close/>
                </a:path>
              </a:pathLst>
            </a:custGeom>
            <a:solidFill>
              <a:srgbClr val="000000">
                <a:alpha val="0"/>
              </a:srgbClr>
            </a:solidFill>
            <a:ln w="38100" cap="rnd">
              <a:solidFill>
                <a:srgbClr val="397DC9"/>
              </a:solidFill>
              <a:prstDash val="solid"/>
              <a:round/>
            </a:ln>
          </p:spPr>
        </p:sp>
        <p:sp>
          <p:nvSpPr>
            <p:cNvPr name="TextBox 7" id="7"/>
            <p:cNvSpPr txBox="true"/>
            <p:nvPr/>
          </p:nvSpPr>
          <p:spPr>
            <a:xfrm>
              <a:off x="0" y="-47625"/>
              <a:ext cx="1876916" cy="1830094"/>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0">
            <a:off x="9815746" y="2330115"/>
            <a:ext cx="6268208" cy="5952791"/>
            <a:chOff x="0" y="0"/>
            <a:chExt cx="1876916" cy="1782469"/>
          </a:xfrm>
        </p:grpSpPr>
        <p:sp>
          <p:nvSpPr>
            <p:cNvPr name="Freeform 9" id="9"/>
            <p:cNvSpPr/>
            <p:nvPr/>
          </p:nvSpPr>
          <p:spPr>
            <a:xfrm flipH="false" flipV="false" rot="0">
              <a:off x="0" y="0"/>
              <a:ext cx="1876916" cy="1782469"/>
            </a:xfrm>
            <a:custGeom>
              <a:avLst/>
              <a:gdLst/>
              <a:ahLst/>
              <a:cxnLst/>
              <a:rect r="r" b="b" t="t" l="l"/>
              <a:pathLst>
                <a:path h="1782469" w="1876916">
                  <a:moveTo>
                    <a:pt x="62991" y="0"/>
                  </a:moveTo>
                  <a:lnTo>
                    <a:pt x="1813925" y="0"/>
                  </a:lnTo>
                  <a:cubicBezTo>
                    <a:pt x="1848714" y="0"/>
                    <a:pt x="1876916" y="28202"/>
                    <a:pt x="1876916" y="62991"/>
                  </a:cubicBezTo>
                  <a:lnTo>
                    <a:pt x="1876916" y="1719478"/>
                  </a:lnTo>
                  <a:cubicBezTo>
                    <a:pt x="1876916" y="1754267"/>
                    <a:pt x="1848714" y="1782469"/>
                    <a:pt x="1813925" y="1782469"/>
                  </a:cubicBezTo>
                  <a:lnTo>
                    <a:pt x="62991" y="1782469"/>
                  </a:lnTo>
                  <a:cubicBezTo>
                    <a:pt x="28202" y="1782469"/>
                    <a:pt x="0" y="1754267"/>
                    <a:pt x="0" y="1719478"/>
                  </a:cubicBezTo>
                  <a:lnTo>
                    <a:pt x="0" y="62991"/>
                  </a:lnTo>
                  <a:cubicBezTo>
                    <a:pt x="0" y="28202"/>
                    <a:pt x="28202" y="0"/>
                    <a:pt x="62991" y="0"/>
                  </a:cubicBezTo>
                  <a:close/>
                </a:path>
              </a:pathLst>
            </a:custGeom>
            <a:solidFill>
              <a:srgbClr val="000000">
                <a:alpha val="0"/>
              </a:srgbClr>
            </a:solidFill>
            <a:ln w="38100" cap="rnd">
              <a:solidFill>
                <a:srgbClr val="397DC9"/>
              </a:solidFill>
              <a:prstDash val="solid"/>
              <a:round/>
            </a:ln>
          </p:spPr>
        </p:sp>
        <p:sp>
          <p:nvSpPr>
            <p:cNvPr name="TextBox 10" id="10"/>
            <p:cNvSpPr txBox="true"/>
            <p:nvPr/>
          </p:nvSpPr>
          <p:spPr>
            <a:xfrm>
              <a:off x="0" y="-47625"/>
              <a:ext cx="1876916" cy="1830094"/>
            </a:xfrm>
            <a:prstGeom prst="rect">
              <a:avLst/>
            </a:prstGeom>
          </p:spPr>
          <p:txBody>
            <a:bodyPr anchor="ctr" rtlCol="false" tIns="50800" lIns="50800" bIns="50800" rIns="50800"/>
            <a:lstStyle/>
            <a:p>
              <a:pPr algn="ctr">
                <a:lnSpc>
                  <a:spcPts val="3359"/>
                </a:lnSpc>
              </a:pPr>
            </a:p>
          </p:txBody>
        </p:sp>
      </p:grpSp>
      <p:sp>
        <p:nvSpPr>
          <p:cNvPr name="TextBox 11" id="11"/>
          <p:cNvSpPr txBox="true"/>
          <p:nvPr/>
        </p:nvSpPr>
        <p:spPr>
          <a:xfrm rot="0">
            <a:off x="10254525" y="3115310"/>
            <a:ext cx="5390650" cy="3980180"/>
          </a:xfrm>
          <a:prstGeom prst="rect">
            <a:avLst/>
          </a:prstGeom>
        </p:spPr>
        <p:txBody>
          <a:bodyPr anchor="t" rtlCol="false" tIns="0" lIns="0" bIns="0" rIns="0">
            <a:spAutoFit/>
          </a:bodyPr>
          <a:lstStyle/>
          <a:p>
            <a:pPr marL="820421" indent="-410210" lvl="1">
              <a:lnSpc>
                <a:spcPts val="5320"/>
              </a:lnSpc>
              <a:buFont typeface="Arial"/>
              <a:buChar char="•"/>
            </a:pPr>
            <a:r>
              <a:rPr lang="en-US" sz="3800" u="sng">
                <a:solidFill>
                  <a:srgbClr val="000000"/>
                </a:solidFill>
                <a:latin typeface="Cabin"/>
              </a:rPr>
              <a:t>tự động quản lý kích thước</a:t>
            </a:r>
            <a:r>
              <a:rPr lang="en-US" sz="3800">
                <a:solidFill>
                  <a:srgbClr val="000000"/>
                </a:solidFill>
                <a:latin typeface="Cabin"/>
              </a:rPr>
              <a:t>, tăng giảm khi cần thiết, giúp tối ưu hóa sử dụng bộ nhớ và đơn giản hóa việc sử dụng.</a:t>
            </a:r>
            <a:r>
              <a:rPr lang="en-US" sz="3800">
                <a:solidFill>
                  <a:srgbClr val="000000"/>
                </a:solidFill>
                <a:latin typeface="Cabin"/>
              </a:rPr>
              <a:t>.</a:t>
            </a:r>
          </a:p>
        </p:txBody>
      </p:sp>
      <p:sp>
        <p:nvSpPr>
          <p:cNvPr name="Freeform 12" id="12"/>
          <p:cNvSpPr/>
          <p:nvPr/>
        </p:nvSpPr>
        <p:spPr>
          <a:xfrm flipH="false" flipV="false" rot="7010026">
            <a:off x="-2618504" y="-1197798"/>
            <a:ext cx="6636774" cy="4114800"/>
          </a:xfrm>
          <a:custGeom>
            <a:avLst/>
            <a:gdLst/>
            <a:ahLst/>
            <a:cxnLst/>
            <a:rect r="r" b="b" t="t" l="l"/>
            <a:pathLst>
              <a:path h="4114800" w="6636774">
                <a:moveTo>
                  <a:pt x="0" y="0"/>
                </a:moveTo>
                <a:lnTo>
                  <a:pt x="6636774" y="0"/>
                </a:lnTo>
                <a:lnTo>
                  <a:pt x="663677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3684998">
            <a:off x="16378729" y="-857777"/>
            <a:ext cx="2561913" cy="4966552"/>
          </a:xfrm>
          <a:custGeom>
            <a:avLst/>
            <a:gdLst/>
            <a:ahLst/>
            <a:cxnLst/>
            <a:rect r="r" b="b" t="t" l="l"/>
            <a:pathLst>
              <a:path h="4966552" w="2561913">
                <a:moveTo>
                  <a:pt x="0" y="0"/>
                </a:moveTo>
                <a:lnTo>
                  <a:pt x="2561913" y="0"/>
                </a:lnTo>
                <a:lnTo>
                  <a:pt x="2561913" y="4966552"/>
                </a:lnTo>
                <a:lnTo>
                  <a:pt x="0" y="4966552"/>
                </a:lnTo>
                <a:lnTo>
                  <a:pt x="0" y="0"/>
                </a:lnTo>
                <a:close/>
              </a:path>
            </a:pathLst>
          </a:custGeom>
          <a:blipFill>
            <a:blip r:embed="rId7"/>
            <a:stretch>
              <a:fillRect l="0" t="0" r="0" b="0"/>
            </a:stretch>
          </a:blipFill>
        </p:spPr>
      </p:sp>
      <p:sp>
        <p:nvSpPr>
          <p:cNvPr name="TextBox 14" id="14"/>
          <p:cNvSpPr txBox="true"/>
          <p:nvPr/>
        </p:nvSpPr>
        <p:spPr>
          <a:xfrm rot="0">
            <a:off x="4033674" y="1044474"/>
            <a:ext cx="3361809" cy="1152525"/>
          </a:xfrm>
          <a:prstGeom prst="rect">
            <a:avLst/>
          </a:prstGeom>
        </p:spPr>
        <p:txBody>
          <a:bodyPr anchor="t" rtlCol="false" tIns="0" lIns="0" bIns="0" rIns="0">
            <a:spAutoFit/>
          </a:bodyPr>
          <a:lstStyle/>
          <a:p>
            <a:pPr algn="l" marL="0" indent="0" lvl="0">
              <a:lnSpc>
                <a:spcPts val="9000"/>
              </a:lnSpc>
              <a:spcBef>
                <a:spcPct val="0"/>
              </a:spcBef>
            </a:pPr>
            <a:r>
              <a:rPr lang="en-US" sz="7500">
                <a:solidFill>
                  <a:srgbClr val="07687F"/>
                </a:solidFill>
                <a:latin typeface="Alfa Slab One"/>
              </a:rPr>
              <a:t>Mảng</a:t>
            </a:r>
          </a:p>
        </p:txBody>
      </p:sp>
      <p:sp>
        <p:nvSpPr>
          <p:cNvPr name="TextBox 15" id="15"/>
          <p:cNvSpPr txBox="true"/>
          <p:nvPr/>
        </p:nvSpPr>
        <p:spPr>
          <a:xfrm rot="0">
            <a:off x="11236490" y="863937"/>
            <a:ext cx="4208610" cy="1132803"/>
          </a:xfrm>
          <a:prstGeom prst="rect">
            <a:avLst/>
          </a:prstGeom>
        </p:spPr>
        <p:txBody>
          <a:bodyPr anchor="t" rtlCol="false" tIns="0" lIns="0" bIns="0" rIns="0">
            <a:spAutoFit/>
          </a:bodyPr>
          <a:lstStyle/>
          <a:p>
            <a:pPr algn="l" marL="0" indent="0" lvl="0">
              <a:lnSpc>
                <a:spcPts val="8999"/>
              </a:lnSpc>
              <a:spcBef>
                <a:spcPct val="0"/>
              </a:spcBef>
            </a:pPr>
            <a:r>
              <a:rPr lang="en-US" sz="7499" strike="noStrike" u="none">
                <a:solidFill>
                  <a:srgbClr val="07687F"/>
                </a:solidFill>
                <a:latin typeface="Alfa Slab One"/>
              </a:rPr>
              <a:t>Vector</a:t>
            </a:r>
          </a:p>
        </p:txBody>
      </p:sp>
      <p:sp>
        <p:nvSpPr>
          <p:cNvPr name="TextBox 16" id="16"/>
          <p:cNvSpPr txBox="true"/>
          <p:nvPr/>
        </p:nvSpPr>
        <p:spPr>
          <a:xfrm rot="0">
            <a:off x="2580475" y="2610902"/>
            <a:ext cx="6010676" cy="5749290"/>
          </a:xfrm>
          <a:prstGeom prst="rect">
            <a:avLst/>
          </a:prstGeom>
        </p:spPr>
        <p:txBody>
          <a:bodyPr anchor="t" rtlCol="false" tIns="0" lIns="0" bIns="0" rIns="0">
            <a:spAutoFit/>
          </a:bodyPr>
          <a:lstStyle/>
          <a:p>
            <a:pPr marL="712468" indent="-356234" lvl="1">
              <a:lnSpc>
                <a:spcPts val="4619"/>
              </a:lnSpc>
              <a:buFont typeface="Arial"/>
              <a:buChar char="•"/>
            </a:pPr>
            <a:r>
              <a:rPr lang="en-US" sz="3299">
                <a:solidFill>
                  <a:srgbClr val="000000"/>
                </a:solidFill>
                <a:latin typeface="Cabin"/>
              </a:rPr>
              <a:t>Mảng tĩnh: có </a:t>
            </a:r>
            <a:r>
              <a:rPr lang="en-US" sz="3299" u="sng">
                <a:solidFill>
                  <a:srgbClr val="000000"/>
                </a:solidFill>
                <a:latin typeface="Cabin"/>
              </a:rPr>
              <a:t>kích thước cố định </a:t>
            </a:r>
            <a:r>
              <a:rPr lang="en-US" sz="3299">
                <a:solidFill>
                  <a:srgbClr val="000000"/>
                </a:solidFill>
                <a:latin typeface="Cabin"/>
              </a:rPr>
              <a:t>được khai báo trước, dẫn đến lãng phí bộ nhớ nếu không sử dụng hết hoặc thiếu bộ nhớ nếu dữ liệu vượt quá.</a:t>
            </a:r>
          </a:p>
          <a:p>
            <a:pPr marL="712468" indent="-356234" lvl="1">
              <a:lnSpc>
                <a:spcPts val="4619"/>
              </a:lnSpc>
              <a:buFont typeface="Arial"/>
              <a:buChar char="•"/>
            </a:pPr>
            <a:r>
              <a:rPr lang="en-US" sz="3299">
                <a:solidFill>
                  <a:srgbClr val="000000"/>
                </a:solidFill>
                <a:latin typeface="Cabin"/>
              </a:rPr>
              <a:t>Mảng động: tuy </a:t>
            </a:r>
            <a:r>
              <a:rPr lang="en-US" sz="3299" u="sng">
                <a:solidFill>
                  <a:srgbClr val="000000"/>
                </a:solidFill>
                <a:latin typeface="Cabin"/>
              </a:rPr>
              <a:t>có thể thay đổi</a:t>
            </a:r>
            <a:r>
              <a:rPr lang="en-US" sz="3299">
                <a:solidFill>
                  <a:srgbClr val="000000"/>
                </a:solidFill>
                <a:latin typeface="Cabin"/>
              </a:rPr>
              <a:t> kích thước nhưng lại yêu cầu </a:t>
            </a:r>
            <a:r>
              <a:rPr lang="en-US" sz="3299" u="sng">
                <a:solidFill>
                  <a:srgbClr val="000000"/>
                </a:solidFill>
                <a:latin typeface="Cabin"/>
              </a:rPr>
              <a:t>quản lý thủ công</a:t>
            </a:r>
            <a:r>
              <a:rPr lang="en-US" sz="3299">
                <a:solidFill>
                  <a:srgbClr val="000000"/>
                </a:solidFill>
                <a:latin typeface="Cabin"/>
              </a:rPr>
              <a:t>, dễ dẫn đến lỗi rò rỉ bộ nhớ.</a:t>
            </a:r>
          </a:p>
          <a:p>
            <a:pPr>
              <a:lnSpc>
                <a:spcPts val="4200"/>
              </a:lnSpc>
            </a:pPr>
            <a:r>
              <a:rPr lang="en-US" sz="3000">
                <a:solidFill>
                  <a:srgbClr val="000000"/>
                </a:solidFill>
                <a:latin typeface="Cabin"/>
              </a:rPr>
              <a:t>.</a:t>
            </a:r>
          </a:p>
        </p:txBody>
      </p:sp>
      <p:sp>
        <p:nvSpPr>
          <p:cNvPr name="TextBox 17" id="17"/>
          <p:cNvSpPr txBox="true"/>
          <p:nvPr/>
        </p:nvSpPr>
        <p:spPr>
          <a:xfrm rot="0">
            <a:off x="5231253" y="8611090"/>
            <a:ext cx="13056747" cy="923925"/>
          </a:xfrm>
          <a:prstGeom prst="rect">
            <a:avLst/>
          </a:prstGeom>
        </p:spPr>
        <p:txBody>
          <a:bodyPr anchor="t" rtlCol="false" tIns="0" lIns="0" bIns="0" rIns="0">
            <a:spAutoFit/>
          </a:bodyPr>
          <a:lstStyle/>
          <a:p>
            <a:pPr algn="l" marL="0" indent="0" lvl="0">
              <a:lnSpc>
                <a:spcPts val="7200"/>
              </a:lnSpc>
              <a:spcBef>
                <a:spcPct val="0"/>
              </a:spcBef>
            </a:pPr>
            <a:r>
              <a:rPr lang="en-US" sz="6000">
                <a:solidFill>
                  <a:srgbClr val="07687F"/>
                </a:solidFill>
                <a:latin typeface="Alfa Slab One"/>
              </a:rPr>
              <a:t>Kích thước linh hoạt</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1E6B8"/>
        </a:solidFill>
      </p:bgPr>
    </p:bg>
    <p:spTree>
      <p:nvGrpSpPr>
        <p:cNvPr id="1" name=""/>
        <p:cNvGrpSpPr/>
        <p:nvPr/>
      </p:nvGrpSpPr>
      <p:grpSpPr>
        <a:xfrm>
          <a:off x="0" y="0"/>
          <a:ext cx="0" cy="0"/>
          <a:chOff x="0" y="0"/>
          <a:chExt cx="0" cy="0"/>
        </a:xfrm>
      </p:grpSpPr>
      <p:sp>
        <p:nvSpPr>
          <p:cNvPr name="Freeform 2" id="2"/>
          <p:cNvSpPr/>
          <p:nvPr/>
        </p:nvSpPr>
        <p:spPr>
          <a:xfrm flipH="false" flipV="false" rot="-874834">
            <a:off x="-11639473" y="8810639"/>
            <a:ext cx="14459377" cy="2873801"/>
          </a:xfrm>
          <a:custGeom>
            <a:avLst/>
            <a:gdLst/>
            <a:ahLst/>
            <a:cxnLst/>
            <a:rect r="r" b="b" t="t" l="l"/>
            <a:pathLst>
              <a:path h="2873801" w="14459377">
                <a:moveTo>
                  <a:pt x="0" y="0"/>
                </a:moveTo>
                <a:lnTo>
                  <a:pt x="14459377" y="0"/>
                </a:lnTo>
                <a:lnTo>
                  <a:pt x="14459377" y="2873801"/>
                </a:lnTo>
                <a:lnTo>
                  <a:pt x="0" y="2873801"/>
                </a:lnTo>
                <a:lnTo>
                  <a:pt x="0" y="0"/>
                </a:lnTo>
                <a:close/>
              </a:path>
            </a:pathLst>
          </a:custGeom>
          <a:blipFill>
            <a:blip r:embed="rId2"/>
            <a:stretch>
              <a:fillRect l="0" t="0" r="0" b="0"/>
            </a:stretch>
          </a:blipFill>
        </p:spPr>
      </p:sp>
      <p:sp>
        <p:nvSpPr>
          <p:cNvPr name="Freeform 3" id="3"/>
          <p:cNvSpPr/>
          <p:nvPr/>
        </p:nvSpPr>
        <p:spPr>
          <a:xfrm flipH="false" flipV="false" rot="-9160991">
            <a:off x="15663019" y="8729778"/>
            <a:ext cx="5249963" cy="2583419"/>
          </a:xfrm>
          <a:custGeom>
            <a:avLst/>
            <a:gdLst/>
            <a:ahLst/>
            <a:cxnLst/>
            <a:rect r="r" b="b" t="t" l="l"/>
            <a:pathLst>
              <a:path h="2583419" w="5249963">
                <a:moveTo>
                  <a:pt x="0" y="0"/>
                </a:moveTo>
                <a:lnTo>
                  <a:pt x="5249962" y="0"/>
                </a:lnTo>
                <a:lnTo>
                  <a:pt x="5249962" y="2583420"/>
                </a:lnTo>
                <a:lnTo>
                  <a:pt x="0" y="2583420"/>
                </a:lnTo>
                <a:lnTo>
                  <a:pt x="0" y="0"/>
                </a:lnTo>
                <a:close/>
              </a:path>
            </a:pathLst>
          </a:custGeom>
          <a:blipFill>
            <a:blip r:embed="rId3"/>
            <a:stretch>
              <a:fillRect l="0" t="0" r="0" b="0"/>
            </a:stretch>
          </a:blipFill>
        </p:spPr>
      </p:sp>
      <p:sp>
        <p:nvSpPr>
          <p:cNvPr name="Freeform 4" id="4"/>
          <p:cNvSpPr/>
          <p:nvPr/>
        </p:nvSpPr>
        <p:spPr>
          <a:xfrm flipH="false" flipV="false" rot="0">
            <a:off x="8848683" y="9795437"/>
            <a:ext cx="1934127" cy="452102"/>
          </a:xfrm>
          <a:custGeom>
            <a:avLst/>
            <a:gdLst/>
            <a:ahLst/>
            <a:cxnLst/>
            <a:rect r="r" b="b" t="t" l="l"/>
            <a:pathLst>
              <a:path h="452102" w="1934127">
                <a:moveTo>
                  <a:pt x="0" y="0"/>
                </a:moveTo>
                <a:lnTo>
                  <a:pt x="1934127" y="0"/>
                </a:lnTo>
                <a:lnTo>
                  <a:pt x="1934127" y="452102"/>
                </a:lnTo>
                <a:lnTo>
                  <a:pt x="0" y="452102"/>
                </a:lnTo>
                <a:lnTo>
                  <a:pt x="0" y="0"/>
                </a:lnTo>
                <a:close/>
              </a:path>
            </a:pathLst>
          </a:custGeom>
          <a:blipFill>
            <a:blip r:embed="rId4"/>
            <a:stretch>
              <a:fillRect l="0" t="0" r="0" b="0"/>
            </a:stretch>
          </a:blipFill>
        </p:spPr>
      </p:sp>
      <p:grpSp>
        <p:nvGrpSpPr>
          <p:cNvPr name="Group 5" id="5"/>
          <p:cNvGrpSpPr/>
          <p:nvPr/>
        </p:nvGrpSpPr>
        <p:grpSpPr>
          <a:xfrm rot="0">
            <a:off x="2580475" y="2407402"/>
            <a:ext cx="6268208" cy="5952791"/>
            <a:chOff x="0" y="0"/>
            <a:chExt cx="1876916" cy="1782469"/>
          </a:xfrm>
        </p:grpSpPr>
        <p:sp>
          <p:nvSpPr>
            <p:cNvPr name="Freeform 6" id="6"/>
            <p:cNvSpPr/>
            <p:nvPr/>
          </p:nvSpPr>
          <p:spPr>
            <a:xfrm flipH="false" flipV="false" rot="0">
              <a:off x="0" y="0"/>
              <a:ext cx="1876916" cy="1782469"/>
            </a:xfrm>
            <a:custGeom>
              <a:avLst/>
              <a:gdLst/>
              <a:ahLst/>
              <a:cxnLst/>
              <a:rect r="r" b="b" t="t" l="l"/>
              <a:pathLst>
                <a:path h="1782469" w="1876916">
                  <a:moveTo>
                    <a:pt x="62991" y="0"/>
                  </a:moveTo>
                  <a:lnTo>
                    <a:pt x="1813925" y="0"/>
                  </a:lnTo>
                  <a:cubicBezTo>
                    <a:pt x="1848714" y="0"/>
                    <a:pt x="1876916" y="28202"/>
                    <a:pt x="1876916" y="62991"/>
                  </a:cubicBezTo>
                  <a:lnTo>
                    <a:pt x="1876916" y="1719478"/>
                  </a:lnTo>
                  <a:cubicBezTo>
                    <a:pt x="1876916" y="1754267"/>
                    <a:pt x="1848714" y="1782469"/>
                    <a:pt x="1813925" y="1782469"/>
                  </a:cubicBezTo>
                  <a:lnTo>
                    <a:pt x="62991" y="1782469"/>
                  </a:lnTo>
                  <a:cubicBezTo>
                    <a:pt x="28202" y="1782469"/>
                    <a:pt x="0" y="1754267"/>
                    <a:pt x="0" y="1719478"/>
                  </a:cubicBezTo>
                  <a:lnTo>
                    <a:pt x="0" y="62991"/>
                  </a:lnTo>
                  <a:cubicBezTo>
                    <a:pt x="0" y="28202"/>
                    <a:pt x="28202" y="0"/>
                    <a:pt x="62991" y="0"/>
                  </a:cubicBezTo>
                  <a:close/>
                </a:path>
              </a:pathLst>
            </a:custGeom>
            <a:solidFill>
              <a:srgbClr val="000000">
                <a:alpha val="0"/>
              </a:srgbClr>
            </a:solidFill>
            <a:ln w="38100" cap="rnd">
              <a:solidFill>
                <a:srgbClr val="397DC9"/>
              </a:solidFill>
              <a:prstDash val="solid"/>
              <a:round/>
            </a:ln>
          </p:spPr>
        </p:sp>
        <p:sp>
          <p:nvSpPr>
            <p:cNvPr name="TextBox 7" id="7"/>
            <p:cNvSpPr txBox="true"/>
            <p:nvPr/>
          </p:nvSpPr>
          <p:spPr>
            <a:xfrm>
              <a:off x="0" y="-47625"/>
              <a:ext cx="1876916" cy="1830094"/>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0">
            <a:off x="9991683" y="2407402"/>
            <a:ext cx="6268208" cy="5952791"/>
            <a:chOff x="0" y="0"/>
            <a:chExt cx="1876916" cy="1782469"/>
          </a:xfrm>
        </p:grpSpPr>
        <p:sp>
          <p:nvSpPr>
            <p:cNvPr name="Freeform 9" id="9"/>
            <p:cNvSpPr/>
            <p:nvPr/>
          </p:nvSpPr>
          <p:spPr>
            <a:xfrm flipH="false" flipV="false" rot="0">
              <a:off x="0" y="0"/>
              <a:ext cx="1876916" cy="1782469"/>
            </a:xfrm>
            <a:custGeom>
              <a:avLst/>
              <a:gdLst/>
              <a:ahLst/>
              <a:cxnLst/>
              <a:rect r="r" b="b" t="t" l="l"/>
              <a:pathLst>
                <a:path h="1782469" w="1876916">
                  <a:moveTo>
                    <a:pt x="62991" y="0"/>
                  </a:moveTo>
                  <a:lnTo>
                    <a:pt x="1813925" y="0"/>
                  </a:lnTo>
                  <a:cubicBezTo>
                    <a:pt x="1848714" y="0"/>
                    <a:pt x="1876916" y="28202"/>
                    <a:pt x="1876916" y="62991"/>
                  </a:cubicBezTo>
                  <a:lnTo>
                    <a:pt x="1876916" y="1719478"/>
                  </a:lnTo>
                  <a:cubicBezTo>
                    <a:pt x="1876916" y="1754267"/>
                    <a:pt x="1848714" y="1782469"/>
                    <a:pt x="1813925" y="1782469"/>
                  </a:cubicBezTo>
                  <a:lnTo>
                    <a:pt x="62991" y="1782469"/>
                  </a:lnTo>
                  <a:cubicBezTo>
                    <a:pt x="28202" y="1782469"/>
                    <a:pt x="0" y="1754267"/>
                    <a:pt x="0" y="1719478"/>
                  </a:cubicBezTo>
                  <a:lnTo>
                    <a:pt x="0" y="62991"/>
                  </a:lnTo>
                  <a:cubicBezTo>
                    <a:pt x="0" y="28202"/>
                    <a:pt x="28202" y="0"/>
                    <a:pt x="62991" y="0"/>
                  </a:cubicBezTo>
                  <a:close/>
                </a:path>
              </a:pathLst>
            </a:custGeom>
            <a:solidFill>
              <a:srgbClr val="000000">
                <a:alpha val="0"/>
              </a:srgbClr>
            </a:solidFill>
            <a:ln w="38100" cap="rnd">
              <a:solidFill>
                <a:srgbClr val="397DC9"/>
              </a:solidFill>
              <a:prstDash val="solid"/>
              <a:round/>
            </a:ln>
          </p:spPr>
        </p:sp>
        <p:sp>
          <p:nvSpPr>
            <p:cNvPr name="TextBox 10" id="10"/>
            <p:cNvSpPr txBox="true"/>
            <p:nvPr/>
          </p:nvSpPr>
          <p:spPr>
            <a:xfrm>
              <a:off x="0" y="-47625"/>
              <a:ext cx="1876916" cy="1830094"/>
            </a:xfrm>
            <a:prstGeom prst="rect">
              <a:avLst/>
            </a:prstGeom>
          </p:spPr>
          <p:txBody>
            <a:bodyPr anchor="ctr" rtlCol="false" tIns="50800" lIns="50800" bIns="50800" rIns="50800"/>
            <a:lstStyle/>
            <a:p>
              <a:pPr algn="ctr">
                <a:lnSpc>
                  <a:spcPts val="3359"/>
                </a:lnSpc>
              </a:pPr>
            </a:p>
          </p:txBody>
        </p:sp>
      </p:grpSp>
      <p:sp>
        <p:nvSpPr>
          <p:cNvPr name="TextBox 11" id="11"/>
          <p:cNvSpPr txBox="true"/>
          <p:nvPr/>
        </p:nvSpPr>
        <p:spPr>
          <a:xfrm rot="0">
            <a:off x="2948796" y="3145455"/>
            <a:ext cx="5193370" cy="4523740"/>
          </a:xfrm>
          <a:prstGeom prst="rect">
            <a:avLst/>
          </a:prstGeom>
        </p:spPr>
        <p:txBody>
          <a:bodyPr anchor="t" rtlCol="false" tIns="0" lIns="0" bIns="0" rIns="0">
            <a:spAutoFit/>
          </a:bodyPr>
          <a:lstStyle/>
          <a:p>
            <a:pPr algn="l" marL="820421" indent="-410210" lvl="1">
              <a:lnSpc>
                <a:spcPts val="5320"/>
              </a:lnSpc>
              <a:spcBef>
                <a:spcPct val="0"/>
              </a:spcBef>
              <a:buFont typeface="Arial"/>
              <a:buChar char="•"/>
            </a:pPr>
            <a:r>
              <a:rPr lang="en-US" sz="3800" strike="noStrike" u="none">
                <a:solidFill>
                  <a:srgbClr val="000000"/>
                </a:solidFill>
                <a:latin typeface="Cabin"/>
              </a:rPr>
              <a:t>Cần phải </a:t>
            </a:r>
            <a:r>
              <a:rPr lang="en-US" sz="3800" strike="noStrike" u="sng">
                <a:solidFill>
                  <a:srgbClr val="000000"/>
                </a:solidFill>
                <a:latin typeface="Cabin"/>
              </a:rPr>
              <a:t>viết mã thủ công </a:t>
            </a:r>
            <a:r>
              <a:rPr lang="en-US" sz="3800" strike="noStrike" u="none">
                <a:solidFill>
                  <a:srgbClr val="000000"/>
                </a:solidFill>
                <a:latin typeface="Cabin"/>
              </a:rPr>
              <a:t>cho mọi thao tác quản lý dữ liệu, làm tăng độ phức tạp của mã và khả năng mắc lỗi.</a:t>
            </a:r>
          </a:p>
          <a:p>
            <a:pPr algn="l">
              <a:lnSpc>
                <a:spcPts val="4200"/>
              </a:lnSpc>
              <a:spcBef>
                <a:spcPct val="0"/>
              </a:spcBef>
            </a:pPr>
          </a:p>
        </p:txBody>
      </p:sp>
      <p:sp>
        <p:nvSpPr>
          <p:cNvPr name="Freeform 12" id="12"/>
          <p:cNvSpPr/>
          <p:nvPr/>
        </p:nvSpPr>
        <p:spPr>
          <a:xfrm flipH="false" flipV="false" rot="7010026">
            <a:off x="-2618504" y="-1197798"/>
            <a:ext cx="6636774" cy="4114800"/>
          </a:xfrm>
          <a:custGeom>
            <a:avLst/>
            <a:gdLst/>
            <a:ahLst/>
            <a:cxnLst/>
            <a:rect r="r" b="b" t="t" l="l"/>
            <a:pathLst>
              <a:path h="4114800" w="6636774">
                <a:moveTo>
                  <a:pt x="0" y="0"/>
                </a:moveTo>
                <a:lnTo>
                  <a:pt x="6636774" y="0"/>
                </a:lnTo>
                <a:lnTo>
                  <a:pt x="663677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3684998">
            <a:off x="16378729" y="-857777"/>
            <a:ext cx="2561913" cy="4966552"/>
          </a:xfrm>
          <a:custGeom>
            <a:avLst/>
            <a:gdLst/>
            <a:ahLst/>
            <a:cxnLst/>
            <a:rect r="r" b="b" t="t" l="l"/>
            <a:pathLst>
              <a:path h="4966552" w="2561913">
                <a:moveTo>
                  <a:pt x="0" y="0"/>
                </a:moveTo>
                <a:lnTo>
                  <a:pt x="2561913" y="0"/>
                </a:lnTo>
                <a:lnTo>
                  <a:pt x="2561913" y="4966552"/>
                </a:lnTo>
                <a:lnTo>
                  <a:pt x="0" y="4966552"/>
                </a:lnTo>
                <a:lnTo>
                  <a:pt x="0" y="0"/>
                </a:lnTo>
                <a:close/>
              </a:path>
            </a:pathLst>
          </a:custGeom>
          <a:blipFill>
            <a:blip r:embed="rId7"/>
            <a:stretch>
              <a:fillRect l="0" t="0" r="0" b="0"/>
            </a:stretch>
          </a:blipFill>
        </p:spPr>
      </p:sp>
      <p:sp>
        <p:nvSpPr>
          <p:cNvPr name="TextBox 14" id="14"/>
          <p:cNvSpPr txBox="true"/>
          <p:nvPr/>
        </p:nvSpPr>
        <p:spPr>
          <a:xfrm rot="0">
            <a:off x="4033674" y="1044474"/>
            <a:ext cx="3361809" cy="1152525"/>
          </a:xfrm>
          <a:prstGeom prst="rect">
            <a:avLst/>
          </a:prstGeom>
        </p:spPr>
        <p:txBody>
          <a:bodyPr anchor="t" rtlCol="false" tIns="0" lIns="0" bIns="0" rIns="0">
            <a:spAutoFit/>
          </a:bodyPr>
          <a:lstStyle/>
          <a:p>
            <a:pPr algn="l" marL="0" indent="0" lvl="0">
              <a:lnSpc>
                <a:spcPts val="9000"/>
              </a:lnSpc>
              <a:spcBef>
                <a:spcPct val="0"/>
              </a:spcBef>
            </a:pPr>
            <a:r>
              <a:rPr lang="en-US" sz="7500">
                <a:solidFill>
                  <a:srgbClr val="07687F"/>
                </a:solidFill>
                <a:latin typeface="Alfa Slab One"/>
              </a:rPr>
              <a:t>Mảng</a:t>
            </a:r>
          </a:p>
        </p:txBody>
      </p:sp>
      <p:sp>
        <p:nvSpPr>
          <p:cNvPr name="TextBox 15" id="15"/>
          <p:cNvSpPr txBox="true"/>
          <p:nvPr/>
        </p:nvSpPr>
        <p:spPr>
          <a:xfrm rot="0">
            <a:off x="11595996" y="859602"/>
            <a:ext cx="4208610" cy="1132803"/>
          </a:xfrm>
          <a:prstGeom prst="rect">
            <a:avLst/>
          </a:prstGeom>
        </p:spPr>
        <p:txBody>
          <a:bodyPr anchor="t" rtlCol="false" tIns="0" lIns="0" bIns="0" rIns="0">
            <a:spAutoFit/>
          </a:bodyPr>
          <a:lstStyle/>
          <a:p>
            <a:pPr algn="l" marL="0" indent="0" lvl="0">
              <a:lnSpc>
                <a:spcPts val="8999"/>
              </a:lnSpc>
              <a:spcBef>
                <a:spcPct val="0"/>
              </a:spcBef>
            </a:pPr>
            <a:r>
              <a:rPr lang="en-US" sz="7499" strike="noStrike" u="none">
                <a:solidFill>
                  <a:srgbClr val="07687F"/>
                </a:solidFill>
                <a:latin typeface="Alfa Slab One"/>
              </a:rPr>
              <a:t>Vector</a:t>
            </a:r>
          </a:p>
        </p:txBody>
      </p:sp>
      <p:sp>
        <p:nvSpPr>
          <p:cNvPr name="TextBox 16" id="16"/>
          <p:cNvSpPr txBox="true"/>
          <p:nvPr/>
        </p:nvSpPr>
        <p:spPr>
          <a:xfrm rot="0">
            <a:off x="10249216" y="2896725"/>
            <a:ext cx="5753143" cy="5723890"/>
          </a:xfrm>
          <a:prstGeom prst="rect">
            <a:avLst/>
          </a:prstGeom>
        </p:spPr>
        <p:txBody>
          <a:bodyPr anchor="t" rtlCol="false" tIns="0" lIns="0" bIns="0" rIns="0">
            <a:spAutoFit/>
          </a:bodyPr>
          <a:lstStyle/>
          <a:p>
            <a:pPr marL="820416" indent="-410208" lvl="1">
              <a:lnSpc>
                <a:spcPts val="5319"/>
              </a:lnSpc>
              <a:buFont typeface="Arial"/>
              <a:buChar char="•"/>
            </a:pPr>
            <a:r>
              <a:rPr lang="en-US" sz="3799" u="sng">
                <a:solidFill>
                  <a:srgbClr val="000000"/>
                </a:solidFill>
                <a:latin typeface="Cabin"/>
              </a:rPr>
              <a:t>Cung cấp</a:t>
            </a:r>
            <a:r>
              <a:rPr lang="en-US" sz="3799">
                <a:solidFill>
                  <a:srgbClr val="000000"/>
                </a:solidFill>
                <a:latin typeface="Cabin"/>
              </a:rPr>
              <a:t> một loạt các </a:t>
            </a:r>
            <a:r>
              <a:rPr lang="en-US" sz="3799" u="sng">
                <a:solidFill>
                  <a:srgbClr val="000000"/>
                </a:solidFill>
                <a:latin typeface="Cabin"/>
              </a:rPr>
              <a:t>phương thức tiện ích</a:t>
            </a:r>
            <a:r>
              <a:rPr lang="en-US" sz="3799">
                <a:solidFill>
                  <a:srgbClr val="000000"/>
                </a:solidFill>
                <a:latin typeface="Cabin"/>
              </a:rPr>
              <a:t> như push_back(), pop_back(), insert(), erase(), size()… giúp thao tác với dữ liệu dễ dàng và an toàn hơn.</a:t>
            </a:r>
          </a:p>
          <a:p>
            <a:pPr>
              <a:lnSpc>
                <a:spcPts val="4200"/>
              </a:lnSpc>
            </a:pPr>
            <a:r>
              <a:rPr lang="en-US" sz="3000">
                <a:solidFill>
                  <a:srgbClr val="000000"/>
                </a:solidFill>
                <a:latin typeface="Cabin"/>
              </a:rPr>
              <a:t>.</a:t>
            </a:r>
          </a:p>
          <a:p>
            <a:pPr>
              <a:lnSpc>
                <a:spcPts val="4200"/>
              </a:lnSpc>
            </a:pPr>
            <a:r>
              <a:rPr lang="en-US" sz="3000">
                <a:solidFill>
                  <a:srgbClr val="000000"/>
                </a:solidFill>
                <a:latin typeface="Cabin"/>
              </a:rPr>
              <a:t>.</a:t>
            </a:r>
          </a:p>
        </p:txBody>
      </p:sp>
      <p:sp>
        <p:nvSpPr>
          <p:cNvPr name="TextBox 17" id="17"/>
          <p:cNvSpPr txBox="true"/>
          <p:nvPr/>
        </p:nvSpPr>
        <p:spPr>
          <a:xfrm rot="0">
            <a:off x="2215677" y="8611090"/>
            <a:ext cx="16635982" cy="771525"/>
          </a:xfrm>
          <a:prstGeom prst="rect">
            <a:avLst/>
          </a:prstGeom>
        </p:spPr>
        <p:txBody>
          <a:bodyPr anchor="t" rtlCol="false" tIns="0" lIns="0" bIns="0" rIns="0">
            <a:spAutoFit/>
          </a:bodyPr>
          <a:lstStyle/>
          <a:p>
            <a:pPr algn="l" marL="0" indent="0" lvl="0">
              <a:lnSpc>
                <a:spcPts val="6000"/>
              </a:lnSpc>
              <a:spcBef>
                <a:spcPct val="0"/>
              </a:spcBef>
            </a:pPr>
            <a:r>
              <a:rPr lang="en-US" sz="5000">
                <a:solidFill>
                  <a:srgbClr val="07687F"/>
                </a:solidFill>
                <a:latin typeface="Alfa Slab One"/>
              </a:rPr>
              <a:t>Có các phương thức tiện lợi và mạnh mẽ</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F1E6B8"/>
        </a:solidFill>
      </p:bgPr>
    </p:bg>
    <p:spTree>
      <p:nvGrpSpPr>
        <p:cNvPr id="1" name=""/>
        <p:cNvGrpSpPr/>
        <p:nvPr/>
      </p:nvGrpSpPr>
      <p:grpSpPr>
        <a:xfrm>
          <a:off x="0" y="0"/>
          <a:ext cx="0" cy="0"/>
          <a:chOff x="0" y="0"/>
          <a:chExt cx="0" cy="0"/>
        </a:xfrm>
      </p:grpSpPr>
      <p:sp>
        <p:nvSpPr>
          <p:cNvPr name="Freeform 2" id="2"/>
          <p:cNvSpPr/>
          <p:nvPr/>
        </p:nvSpPr>
        <p:spPr>
          <a:xfrm flipH="false" flipV="false" rot="-874834">
            <a:off x="-11328374" y="8810639"/>
            <a:ext cx="14459377" cy="2873801"/>
          </a:xfrm>
          <a:custGeom>
            <a:avLst/>
            <a:gdLst/>
            <a:ahLst/>
            <a:cxnLst/>
            <a:rect r="r" b="b" t="t" l="l"/>
            <a:pathLst>
              <a:path h="2873801" w="14459377">
                <a:moveTo>
                  <a:pt x="0" y="0"/>
                </a:moveTo>
                <a:lnTo>
                  <a:pt x="14459377" y="0"/>
                </a:lnTo>
                <a:lnTo>
                  <a:pt x="14459377" y="2873801"/>
                </a:lnTo>
                <a:lnTo>
                  <a:pt x="0" y="2873801"/>
                </a:lnTo>
                <a:lnTo>
                  <a:pt x="0" y="0"/>
                </a:lnTo>
                <a:close/>
              </a:path>
            </a:pathLst>
          </a:custGeom>
          <a:blipFill>
            <a:blip r:embed="rId2"/>
            <a:stretch>
              <a:fillRect l="0" t="0" r="0" b="0"/>
            </a:stretch>
          </a:blipFill>
        </p:spPr>
      </p:sp>
      <p:sp>
        <p:nvSpPr>
          <p:cNvPr name="Freeform 3" id="3"/>
          <p:cNvSpPr/>
          <p:nvPr/>
        </p:nvSpPr>
        <p:spPr>
          <a:xfrm flipH="false" flipV="false" rot="-9160991">
            <a:off x="14903151" y="8729778"/>
            <a:ext cx="5249963" cy="2583419"/>
          </a:xfrm>
          <a:custGeom>
            <a:avLst/>
            <a:gdLst/>
            <a:ahLst/>
            <a:cxnLst/>
            <a:rect r="r" b="b" t="t" l="l"/>
            <a:pathLst>
              <a:path h="2583419" w="5249963">
                <a:moveTo>
                  <a:pt x="0" y="0"/>
                </a:moveTo>
                <a:lnTo>
                  <a:pt x="5249963" y="0"/>
                </a:lnTo>
                <a:lnTo>
                  <a:pt x="5249963" y="2583420"/>
                </a:lnTo>
                <a:lnTo>
                  <a:pt x="0" y="2583420"/>
                </a:lnTo>
                <a:lnTo>
                  <a:pt x="0" y="0"/>
                </a:lnTo>
                <a:close/>
              </a:path>
            </a:pathLst>
          </a:custGeom>
          <a:blipFill>
            <a:blip r:embed="rId3"/>
            <a:stretch>
              <a:fillRect l="0" t="0" r="0" b="0"/>
            </a:stretch>
          </a:blipFill>
        </p:spPr>
      </p:sp>
      <p:sp>
        <p:nvSpPr>
          <p:cNvPr name="Freeform 4" id="4"/>
          <p:cNvSpPr/>
          <p:nvPr/>
        </p:nvSpPr>
        <p:spPr>
          <a:xfrm flipH="false" flipV="false" rot="0">
            <a:off x="8848683" y="9795437"/>
            <a:ext cx="1934127" cy="452102"/>
          </a:xfrm>
          <a:custGeom>
            <a:avLst/>
            <a:gdLst/>
            <a:ahLst/>
            <a:cxnLst/>
            <a:rect r="r" b="b" t="t" l="l"/>
            <a:pathLst>
              <a:path h="452102" w="1934127">
                <a:moveTo>
                  <a:pt x="0" y="0"/>
                </a:moveTo>
                <a:lnTo>
                  <a:pt x="1934127" y="0"/>
                </a:lnTo>
                <a:lnTo>
                  <a:pt x="1934127" y="452102"/>
                </a:lnTo>
                <a:lnTo>
                  <a:pt x="0" y="452102"/>
                </a:lnTo>
                <a:lnTo>
                  <a:pt x="0" y="0"/>
                </a:lnTo>
                <a:close/>
              </a:path>
            </a:pathLst>
          </a:custGeom>
          <a:blipFill>
            <a:blip r:embed="rId4"/>
            <a:stretch>
              <a:fillRect l="0" t="0" r="0" b="0"/>
            </a:stretch>
          </a:blipFill>
        </p:spPr>
      </p:sp>
      <p:grpSp>
        <p:nvGrpSpPr>
          <p:cNvPr name="Group 5" id="5"/>
          <p:cNvGrpSpPr/>
          <p:nvPr/>
        </p:nvGrpSpPr>
        <p:grpSpPr>
          <a:xfrm rot="0">
            <a:off x="2580475" y="2407402"/>
            <a:ext cx="6268208" cy="5952791"/>
            <a:chOff x="0" y="0"/>
            <a:chExt cx="1876916" cy="1782469"/>
          </a:xfrm>
        </p:grpSpPr>
        <p:sp>
          <p:nvSpPr>
            <p:cNvPr name="Freeform 6" id="6"/>
            <p:cNvSpPr/>
            <p:nvPr/>
          </p:nvSpPr>
          <p:spPr>
            <a:xfrm flipH="false" flipV="false" rot="0">
              <a:off x="0" y="0"/>
              <a:ext cx="1876916" cy="1782469"/>
            </a:xfrm>
            <a:custGeom>
              <a:avLst/>
              <a:gdLst/>
              <a:ahLst/>
              <a:cxnLst/>
              <a:rect r="r" b="b" t="t" l="l"/>
              <a:pathLst>
                <a:path h="1782469" w="1876916">
                  <a:moveTo>
                    <a:pt x="62991" y="0"/>
                  </a:moveTo>
                  <a:lnTo>
                    <a:pt x="1813925" y="0"/>
                  </a:lnTo>
                  <a:cubicBezTo>
                    <a:pt x="1848714" y="0"/>
                    <a:pt x="1876916" y="28202"/>
                    <a:pt x="1876916" y="62991"/>
                  </a:cubicBezTo>
                  <a:lnTo>
                    <a:pt x="1876916" y="1719478"/>
                  </a:lnTo>
                  <a:cubicBezTo>
                    <a:pt x="1876916" y="1754267"/>
                    <a:pt x="1848714" y="1782469"/>
                    <a:pt x="1813925" y="1782469"/>
                  </a:cubicBezTo>
                  <a:lnTo>
                    <a:pt x="62991" y="1782469"/>
                  </a:lnTo>
                  <a:cubicBezTo>
                    <a:pt x="28202" y="1782469"/>
                    <a:pt x="0" y="1754267"/>
                    <a:pt x="0" y="1719478"/>
                  </a:cubicBezTo>
                  <a:lnTo>
                    <a:pt x="0" y="62991"/>
                  </a:lnTo>
                  <a:cubicBezTo>
                    <a:pt x="0" y="28202"/>
                    <a:pt x="28202" y="0"/>
                    <a:pt x="62991" y="0"/>
                  </a:cubicBezTo>
                  <a:close/>
                </a:path>
              </a:pathLst>
            </a:custGeom>
            <a:solidFill>
              <a:srgbClr val="000000">
                <a:alpha val="0"/>
              </a:srgbClr>
            </a:solidFill>
            <a:ln w="38100" cap="rnd">
              <a:solidFill>
                <a:srgbClr val="397DC9"/>
              </a:solidFill>
              <a:prstDash val="solid"/>
              <a:round/>
            </a:ln>
          </p:spPr>
        </p:sp>
        <p:sp>
          <p:nvSpPr>
            <p:cNvPr name="TextBox 7" id="7"/>
            <p:cNvSpPr txBox="true"/>
            <p:nvPr/>
          </p:nvSpPr>
          <p:spPr>
            <a:xfrm>
              <a:off x="0" y="-47625"/>
              <a:ext cx="1876916" cy="1830094"/>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0">
            <a:off x="9991683" y="2407402"/>
            <a:ext cx="6268208" cy="5952791"/>
            <a:chOff x="0" y="0"/>
            <a:chExt cx="1876916" cy="1782469"/>
          </a:xfrm>
        </p:grpSpPr>
        <p:sp>
          <p:nvSpPr>
            <p:cNvPr name="Freeform 9" id="9"/>
            <p:cNvSpPr/>
            <p:nvPr/>
          </p:nvSpPr>
          <p:spPr>
            <a:xfrm flipH="false" flipV="false" rot="0">
              <a:off x="0" y="0"/>
              <a:ext cx="1876916" cy="1782469"/>
            </a:xfrm>
            <a:custGeom>
              <a:avLst/>
              <a:gdLst/>
              <a:ahLst/>
              <a:cxnLst/>
              <a:rect r="r" b="b" t="t" l="l"/>
              <a:pathLst>
                <a:path h="1782469" w="1876916">
                  <a:moveTo>
                    <a:pt x="62991" y="0"/>
                  </a:moveTo>
                  <a:lnTo>
                    <a:pt x="1813925" y="0"/>
                  </a:lnTo>
                  <a:cubicBezTo>
                    <a:pt x="1848714" y="0"/>
                    <a:pt x="1876916" y="28202"/>
                    <a:pt x="1876916" y="62991"/>
                  </a:cubicBezTo>
                  <a:lnTo>
                    <a:pt x="1876916" y="1719478"/>
                  </a:lnTo>
                  <a:cubicBezTo>
                    <a:pt x="1876916" y="1754267"/>
                    <a:pt x="1848714" y="1782469"/>
                    <a:pt x="1813925" y="1782469"/>
                  </a:cubicBezTo>
                  <a:lnTo>
                    <a:pt x="62991" y="1782469"/>
                  </a:lnTo>
                  <a:cubicBezTo>
                    <a:pt x="28202" y="1782469"/>
                    <a:pt x="0" y="1754267"/>
                    <a:pt x="0" y="1719478"/>
                  </a:cubicBezTo>
                  <a:lnTo>
                    <a:pt x="0" y="62991"/>
                  </a:lnTo>
                  <a:cubicBezTo>
                    <a:pt x="0" y="28202"/>
                    <a:pt x="28202" y="0"/>
                    <a:pt x="62991" y="0"/>
                  </a:cubicBezTo>
                  <a:close/>
                </a:path>
              </a:pathLst>
            </a:custGeom>
            <a:solidFill>
              <a:srgbClr val="000000">
                <a:alpha val="0"/>
              </a:srgbClr>
            </a:solidFill>
            <a:ln w="38100" cap="rnd">
              <a:solidFill>
                <a:srgbClr val="397DC9"/>
              </a:solidFill>
              <a:prstDash val="solid"/>
              <a:round/>
            </a:ln>
          </p:spPr>
        </p:sp>
        <p:sp>
          <p:nvSpPr>
            <p:cNvPr name="TextBox 10" id="10"/>
            <p:cNvSpPr txBox="true"/>
            <p:nvPr/>
          </p:nvSpPr>
          <p:spPr>
            <a:xfrm>
              <a:off x="0" y="-47625"/>
              <a:ext cx="1876916" cy="1830094"/>
            </a:xfrm>
            <a:prstGeom prst="rect">
              <a:avLst/>
            </a:prstGeom>
          </p:spPr>
          <p:txBody>
            <a:bodyPr anchor="ctr" rtlCol="false" tIns="50800" lIns="50800" bIns="50800" rIns="50800"/>
            <a:lstStyle/>
            <a:p>
              <a:pPr algn="ctr">
                <a:lnSpc>
                  <a:spcPts val="3359"/>
                </a:lnSpc>
              </a:pPr>
            </a:p>
          </p:txBody>
        </p:sp>
      </p:grpSp>
      <p:sp>
        <p:nvSpPr>
          <p:cNvPr name="TextBox 11" id="11"/>
          <p:cNvSpPr txBox="true"/>
          <p:nvPr/>
        </p:nvSpPr>
        <p:spPr>
          <a:xfrm rot="0">
            <a:off x="10615594" y="3417202"/>
            <a:ext cx="5020386" cy="3856990"/>
          </a:xfrm>
          <a:prstGeom prst="rect">
            <a:avLst/>
          </a:prstGeom>
        </p:spPr>
        <p:txBody>
          <a:bodyPr anchor="t" rtlCol="false" tIns="0" lIns="0" bIns="0" rIns="0">
            <a:spAutoFit/>
          </a:bodyPr>
          <a:lstStyle/>
          <a:p>
            <a:pPr marL="820421" indent="-410210" lvl="1">
              <a:lnSpc>
                <a:spcPts val="5320"/>
              </a:lnSpc>
              <a:buFont typeface="Arial"/>
              <a:buChar char="•"/>
            </a:pPr>
            <a:r>
              <a:rPr lang="en-US" sz="3800">
                <a:solidFill>
                  <a:srgbClr val="000000"/>
                </a:solidFill>
                <a:latin typeface="Cabin"/>
              </a:rPr>
              <a:t>Là </a:t>
            </a:r>
            <a:r>
              <a:rPr lang="en-US" sz="3800" u="sng">
                <a:solidFill>
                  <a:srgbClr val="000000"/>
                </a:solidFill>
                <a:latin typeface="Cabin"/>
              </a:rPr>
              <a:t>một phần của STL</a:t>
            </a:r>
            <a:r>
              <a:rPr lang="en-US" sz="3800">
                <a:solidFill>
                  <a:srgbClr val="000000"/>
                </a:solidFill>
                <a:latin typeface="Cabin"/>
              </a:rPr>
              <a:t>, </a:t>
            </a:r>
            <a:r>
              <a:rPr lang="en-US" sz="3800" u="sng">
                <a:solidFill>
                  <a:srgbClr val="000000"/>
                </a:solidFill>
                <a:latin typeface="Cabin"/>
              </a:rPr>
              <a:t>dễ dàng tích hợp</a:t>
            </a:r>
            <a:r>
              <a:rPr lang="en-US" sz="3800">
                <a:solidFill>
                  <a:srgbClr val="000000"/>
                </a:solidFill>
                <a:latin typeface="Cabin"/>
              </a:rPr>
              <a:t> với các thuật toán và CTDL khác trong STL.</a:t>
            </a:r>
          </a:p>
          <a:p>
            <a:pPr>
              <a:lnSpc>
                <a:spcPts val="4200"/>
              </a:lnSpc>
            </a:pPr>
          </a:p>
        </p:txBody>
      </p:sp>
      <p:sp>
        <p:nvSpPr>
          <p:cNvPr name="Freeform 12" id="12"/>
          <p:cNvSpPr/>
          <p:nvPr/>
        </p:nvSpPr>
        <p:spPr>
          <a:xfrm flipH="false" flipV="false" rot="7010026">
            <a:off x="-2618504" y="-1197798"/>
            <a:ext cx="6636774" cy="4114800"/>
          </a:xfrm>
          <a:custGeom>
            <a:avLst/>
            <a:gdLst/>
            <a:ahLst/>
            <a:cxnLst/>
            <a:rect r="r" b="b" t="t" l="l"/>
            <a:pathLst>
              <a:path h="4114800" w="6636774">
                <a:moveTo>
                  <a:pt x="0" y="0"/>
                </a:moveTo>
                <a:lnTo>
                  <a:pt x="6636774" y="0"/>
                </a:lnTo>
                <a:lnTo>
                  <a:pt x="663677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3684998">
            <a:off x="16378729" y="-857777"/>
            <a:ext cx="2561913" cy="4966552"/>
          </a:xfrm>
          <a:custGeom>
            <a:avLst/>
            <a:gdLst/>
            <a:ahLst/>
            <a:cxnLst/>
            <a:rect r="r" b="b" t="t" l="l"/>
            <a:pathLst>
              <a:path h="4966552" w="2561913">
                <a:moveTo>
                  <a:pt x="0" y="0"/>
                </a:moveTo>
                <a:lnTo>
                  <a:pt x="2561913" y="0"/>
                </a:lnTo>
                <a:lnTo>
                  <a:pt x="2561913" y="4966552"/>
                </a:lnTo>
                <a:lnTo>
                  <a:pt x="0" y="4966552"/>
                </a:lnTo>
                <a:lnTo>
                  <a:pt x="0" y="0"/>
                </a:lnTo>
                <a:close/>
              </a:path>
            </a:pathLst>
          </a:custGeom>
          <a:blipFill>
            <a:blip r:embed="rId7"/>
            <a:stretch>
              <a:fillRect l="0" t="0" r="0" b="0"/>
            </a:stretch>
          </a:blipFill>
        </p:spPr>
      </p:sp>
      <p:sp>
        <p:nvSpPr>
          <p:cNvPr name="TextBox 14" id="14"/>
          <p:cNvSpPr txBox="true"/>
          <p:nvPr/>
        </p:nvSpPr>
        <p:spPr>
          <a:xfrm rot="0">
            <a:off x="4033674" y="1044474"/>
            <a:ext cx="3361809" cy="1152525"/>
          </a:xfrm>
          <a:prstGeom prst="rect">
            <a:avLst/>
          </a:prstGeom>
        </p:spPr>
        <p:txBody>
          <a:bodyPr anchor="t" rtlCol="false" tIns="0" lIns="0" bIns="0" rIns="0">
            <a:spAutoFit/>
          </a:bodyPr>
          <a:lstStyle/>
          <a:p>
            <a:pPr algn="l" marL="0" indent="0" lvl="0">
              <a:lnSpc>
                <a:spcPts val="9000"/>
              </a:lnSpc>
              <a:spcBef>
                <a:spcPct val="0"/>
              </a:spcBef>
            </a:pPr>
            <a:r>
              <a:rPr lang="en-US" sz="7500">
                <a:solidFill>
                  <a:srgbClr val="07687F"/>
                </a:solidFill>
                <a:latin typeface="Alfa Slab One"/>
              </a:rPr>
              <a:t>Mảng</a:t>
            </a:r>
          </a:p>
        </p:txBody>
      </p:sp>
      <p:sp>
        <p:nvSpPr>
          <p:cNvPr name="TextBox 15" id="15"/>
          <p:cNvSpPr txBox="true"/>
          <p:nvPr/>
        </p:nvSpPr>
        <p:spPr>
          <a:xfrm rot="0">
            <a:off x="11595996" y="859602"/>
            <a:ext cx="4208610" cy="1132803"/>
          </a:xfrm>
          <a:prstGeom prst="rect">
            <a:avLst/>
          </a:prstGeom>
        </p:spPr>
        <p:txBody>
          <a:bodyPr anchor="t" rtlCol="false" tIns="0" lIns="0" bIns="0" rIns="0">
            <a:spAutoFit/>
          </a:bodyPr>
          <a:lstStyle/>
          <a:p>
            <a:pPr algn="l" marL="0" indent="0" lvl="0">
              <a:lnSpc>
                <a:spcPts val="8999"/>
              </a:lnSpc>
              <a:spcBef>
                <a:spcPct val="0"/>
              </a:spcBef>
            </a:pPr>
            <a:r>
              <a:rPr lang="en-US" sz="7499" strike="noStrike" u="none">
                <a:solidFill>
                  <a:srgbClr val="07687F"/>
                </a:solidFill>
                <a:latin typeface="Alfa Slab One"/>
              </a:rPr>
              <a:t>Vector</a:t>
            </a:r>
          </a:p>
        </p:txBody>
      </p:sp>
      <p:sp>
        <p:nvSpPr>
          <p:cNvPr name="TextBox 16" id="16"/>
          <p:cNvSpPr txBox="true"/>
          <p:nvPr/>
        </p:nvSpPr>
        <p:spPr>
          <a:xfrm rot="0">
            <a:off x="2838007" y="3862226"/>
            <a:ext cx="5753143" cy="3190240"/>
          </a:xfrm>
          <a:prstGeom prst="rect">
            <a:avLst/>
          </a:prstGeom>
        </p:spPr>
        <p:txBody>
          <a:bodyPr anchor="t" rtlCol="false" tIns="0" lIns="0" bIns="0" rIns="0">
            <a:spAutoFit/>
          </a:bodyPr>
          <a:lstStyle/>
          <a:p>
            <a:pPr algn="l" marL="820421" indent="-410210" lvl="1">
              <a:lnSpc>
                <a:spcPts val="5320"/>
              </a:lnSpc>
              <a:spcBef>
                <a:spcPct val="0"/>
              </a:spcBef>
              <a:buFont typeface="Arial"/>
              <a:buChar char="•"/>
            </a:pPr>
            <a:r>
              <a:rPr lang="en-US" sz="3800" strike="noStrike" u="none">
                <a:solidFill>
                  <a:srgbClr val="000000"/>
                </a:solidFill>
                <a:latin typeface="Cabin"/>
              </a:rPr>
              <a:t>Khi làm việc với STL, việc sử dụng mảng có thể</a:t>
            </a:r>
            <a:r>
              <a:rPr lang="en-US" sz="3800" strike="noStrike" u="sng">
                <a:solidFill>
                  <a:srgbClr val="000000"/>
                </a:solidFill>
                <a:latin typeface="Cabin"/>
              </a:rPr>
              <a:t> không hiệu quả bằng </a:t>
            </a:r>
            <a:r>
              <a:rPr lang="en-US" sz="3800" strike="noStrike" u="none">
                <a:solidFill>
                  <a:srgbClr val="000000"/>
                </a:solidFill>
                <a:latin typeface="Cabin"/>
              </a:rPr>
              <a:t>vector.</a:t>
            </a:r>
          </a:p>
          <a:p>
            <a:pPr algn="l">
              <a:lnSpc>
                <a:spcPts val="4200"/>
              </a:lnSpc>
              <a:spcBef>
                <a:spcPct val="0"/>
              </a:spcBef>
            </a:pPr>
          </a:p>
        </p:txBody>
      </p:sp>
      <p:sp>
        <p:nvSpPr>
          <p:cNvPr name="TextBox 17" id="17"/>
          <p:cNvSpPr txBox="true"/>
          <p:nvPr/>
        </p:nvSpPr>
        <p:spPr>
          <a:xfrm rot="0">
            <a:off x="6142129" y="8611090"/>
            <a:ext cx="13056747" cy="923925"/>
          </a:xfrm>
          <a:prstGeom prst="rect">
            <a:avLst/>
          </a:prstGeom>
        </p:spPr>
        <p:txBody>
          <a:bodyPr anchor="t" rtlCol="false" tIns="0" lIns="0" bIns="0" rIns="0">
            <a:spAutoFit/>
          </a:bodyPr>
          <a:lstStyle/>
          <a:p>
            <a:pPr algn="l" marL="0" indent="0" lvl="0">
              <a:lnSpc>
                <a:spcPts val="7200"/>
              </a:lnSpc>
              <a:spcBef>
                <a:spcPct val="0"/>
              </a:spcBef>
            </a:pPr>
            <a:r>
              <a:rPr lang="en-US" sz="6000">
                <a:solidFill>
                  <a:srgbClr val="07687F"/>
                </a:solidFill>
                <a:latin typeface="Alfa Slab One"/>
              </a:rPr>
              <a:t>Tích Hợp với STL</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F1E6B8"/>
        </a:solidFill>
      </p:bgPr>
    </p:bg>
    <p:spTree>
      <p:nvGrpSpPr>
        <p:cNvPr id="1" name=""/>
        <p:cNvGrpSpPr/>
        <p:nvPr/>
      </p:nvGrpSpPr>
      <p:grpSpPr>
        <a:xfrm>
          <a:off x="0" y="0"/>
          <a:ext cx="0" cy="0"/>
          <a:chOff x="0" y="0"/>
          <a:chExt cx="0" cy="0"/>
        </a:xfrm>
      </p:grpSpPr>
      <p:sp>
        <p:nvSpPr>
          <p:cNvPr name="Freeform 2" id="2"/>
          <p:cNvSpPr/>
          <p:nvPr/>
        </p:nvSpPr>
        <p:spPr>
          <a:xfrm flipH="false" flipV="false" rot="-874834">
            <a:off x="-11328374" y="8810639"/>
            <a:ext cx="14459377" cy="2873801"/>
          </a:xfrm>
          <a:custGeom>
            <a:avLst/>
            <a:gdLst/>
            <a:ahLst/>
            <a:cxnLst/>
            <a:rect r="r" b="b" t="t" l="l"/>
            <a:pathLst>
              <a:path h="2873801" w="14459377">
                <a:moveTo>
                  <a:pt x="0" y="0"/>
                </a:moveTo>
                <a:lnTo>
                  <a:pt x="14459377" y="0"/>
                </a:lnTo>
                <a:lnTo>
                  <a:pt x="14459377" y="2873801"/>
                </a:lnTo>
                <a:lnTo>
                  <a:pt x="0" y="2873801"/>
                </a:lnTo>
                <a:lnTo>
                  <a:pt x="0" y="0"/>
                </a:lnTo>
                <a:close/>
              </a:path>
            </a:pathLst>
          </a:custGeom>
          <a:blipFill>
            <a:blip r:embed="rId2"/>
            <a:stretch>
              <a:fillRect l="0" t="0" r="0" b="0"/>
            </a:stretch>
          </a:blipFill>
        </p:spPr>
      </p:sp>
      <p:sp>
        <p:nvSpPr>
          <p:cNvPr name="Freeform 3" id="3"/>
          <p:cNvSpPr/>
          <p:nvPr/>
        </p:nvSpPr>
        <p:spPr>
          <a:xfrm flipH="false" flipV="false" rot="-9160991">
            <a:off x="14903151" y="8729778"/>
            <a:ext cx="5249963" cy="2583419"/>
          </a:xfrm>
          <a:custGeom>
            <a:avLst/>
            <a:gdLst/>
            <a:ahLst/>
            <a:cxnLst/>
            <a:rect r="r" b="b" t="t" l="l"/>
            <a:pathLst>
              <a:path h="2583419" w="5249963">
                <a:moveTo>
                  <a:pt x="0" y="0"/>
                </a:moveTo>
                <a:lnTo>
                  <a:pt x="5249963" y="0"/>
                </a:lnTo>
                <a:lnTo>
                  <a:pt x="5249963" y="2583420"/>
                </a:lnTo>
                <a:lnTo>
                  <a:pt x="0" y="2583420"/>
                </a:lnTo>
                <a:lnTo>
                  <a:pt x="0" y="0"/>
                </a:lnTo>
                <a:close/>
              </a:path>
            </a:pathLst>
          </a:custGeom>
          <a:blipFill>
            <a:blip r:embed="rId3"/>
            <a:stretch>
              <a:fillRect l="0" t="0" r="0" b="0"/>
            </a:stretch>
          </a:blipFill>
        </p:spPr>
      </p:sp>
      <p:sp>
        <p:nvSpPr>
          <p:cNvPr name="Freeform 4" id="4"/>
          <p:cNvSpPr/>
          <p:nvPr/>
        </p:nvSpPr>
        <p:spPr>
          <a:xfrm flipH="false" flipV="false" rot="0">
            <a:off x="8848683" y="9795437"/>
            <a:ext cx="1934127" cy="452102"/>
          </a:xfrm>
          <a:custGeom>
            <a:avLst/>
            <a:gdLst/>
            <a:ahLst/>
            <a:cxnLst/>
            <a:rect r="r" b="b" t="t" l="l"/>
            <a:pathLst>
              <a:path h="452102" w="1934127">
                <a:moveTo>
                  <a:pt x="0" y="0"/>
                </a:moveTo>
                <a:lnTo>
                  <a:pt x="1934127" y="0"/>
                </a:lnTo>
                <a:lnTo>
                  <a:pt x="1934127" y="452102"/>
                </a:lnTo>
                <a:lnTo>
                  <a:pt x="0" y="452102"/>
                </a:lnTo>
                <a:lnTo>
                  <a:pt x="0" y="0"/>
                </a:lnTo>
                <a:close/>
              </a:path>
            </a:pathLst>
          </a:custGeom>
          <a:blipFill>
            <a:blip r:embed="rId4"/>
            <a:stretch>
              <a:fillRect l="0" t="0" r="0" b="0"/>
            </a:stretch>
          </a:blipFill>
        </p:spPr>
      </p:sp>
      <p:grpSp>
        <p:nvGrpSpPr>
          <p:cNvPr name="Group 5" id="5"/>
          <p:cNvGrpSpPr/>
          <p:nvPr/>
        </p:nvGrpSpPr>
        <p:grpSpPr>
          <a:xfrm rot="0">
            <a:off x="2580475" y="2407402"/>
            <a:ext cx="6268208" cy="5952791"/>
            <a:chOff x="0" y="0"/>
            <a:chExt cx="1876916" cy="1782469"/>
          </a:xfrm>
        </p:grpSpPr>
        <p:sp>
          <p:nvSpPr>
            <p:cNvPr name="Freeform 6" id="6"/>
            <p:cNvSpPr/>
            <p:nvPr/>
          </p:nvSpPr>
          <p:spPr>
            <a:xfrm flipH="false" flipV="false" rot="0">
              <a:off x="0" y="0"/>
              <a:ext cx="1876916" cy="1782469"/>
            </a:xfrm>
            <a:custGeom>
              <a:avLst/>
              <a:gdLst/>
              <a:ahLst/>
              <a:cxnLst/>
              <a:rect r="r" b="b" t="t" l="l"/>
              <a:pathLst>
                <a:path h="1782469" w="1876916">
                  <a:moveTo>
                    <a:pt x="62991" y="0"/>
                  </a:moveTo>
                  <a:lnTo>
                    <a:pt x="1813925" y="0"/>
                  </a:lnTo>
                  <a:cubicBezTo>
                    <a:pt x="1848714" y="0"/>
                    <a:pt x="1876916" y="28202"/>
                    <a:pt x="1876916" y="62991"/>
                  </a:cubicBezTo>
                  <a:lnTo>
                    <a:pt x="1876916" y="1719478"/>
                  </a:lnTo>
                  <a:cubicBezTo>
                    <a:pt x="1876916" y="1754267"/>
                    <a:pt x="1848714" y="1782469"/>
                    <a:pt x="1813925" y="1782469"/>
                  </a:cubicBezTo>
                  <a:lnTo>
                    <a:pt x="62991" y="1782469"/>
                  </a:lnTo>
                  <a:cubicBezTo>
                    <a:pt x="28202" y="1782469"/>
                    <a:pt x="0" y="1754267"/>
                    <a:pt x="0" y="1719478"/>
                  </a:cubicBezTo>
                  <a:lnTo>
                    <a:pt x="0" y="62991"/>
                  </a:lnTo>
                  <a:cubicBezTo>
                    <a:pt x="0" y="28202"/>
                    <a:pt x="28202" y="0"/>
                    <a:pt x="62991" y="0"/>
                  </a:cubicBezTo>
                  <a:close/>
                </a:path>
              </a:pathLst>
            </a:custGeom>
            <a:solidFill>
              <a:srgbClr val="000000">
                <a:alpha val="0"/>
              </a:srgbClr>
            </a:solidFill>
            <a:ln w="38100" cap="rnd">
              <a:solidFill>
                <a:srgbClr val="397DC9"/>
              </a:solidFill>
              <a:prstDash val="solid"/>
              <a:round/>
            </a:ln>
          </p:spPr>
        </p:sp>
        <p:sp>
          <p:nvSpPr>
            <p:cNvPr name="TextBox 7" id="7"/>
            <p:cNvSpPr txBox="true"/>
            <p:nvPr/>
          </p:nvSpPr>
          <p:spPr>
            <a:xfrm>
              <a:off x="0" y="-47625"/>
              <a:ext cx="1876916" cy="1830094"/>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0">
            <a:off x="9991683" y="2407402"/>
            <a:ext cx="6268208" cy="5952791"/>
            <a:chOff x="0" y="0"/>
            <a:chExt cx="1876916" cy="1782469"/>
          </a:xfrm>
        </p:grpSpPr>
        <p:sp>
          <p:nvSpPr>
            <p:cNvPr name="Freeform 9" id="9"/>
            <p:cNvSpPr/>
            <p:nvPr/>
          </p:nvSpPr>
          <p:spPr>
            <a:xfrm flipH="false" flipV="false" rot="0">
              <a:off x="0" y="0"/>
              <a:ext cx="1876916" cy="1782469"/>
            </a:xfrm>
            <a:custGeom>
              <a:avLst/>
              <a:gdLst/>
              <a:ahLst/>
              <a:cxnLst/>
              <a:rect r="r" b="b" t="t" l="l"/>
              <a:pathLst>
                <a:path h="1782469" w="1876916">
                  <a:moveTo>
                    <a:pt x="62991" y="0"/>
                  </a:moveTo>
                  <a:lnTo>
                    <a:pt x="1813925" y="0"/>
                  </a:lnTo>
                  <a:cubicBezTo>
                    <a:pt x="1848714" y="0"/>
                    <a:pt x="1876916" y="28202"/>
                    <a:pt x="1876916" y="62991"/>
                  </a:cubicBezTo>
                  <a:lnTo>
                    <a:pt x="1876916" y="1719478"/>
                  </a:lnTo>
                  <a:cubicBezTo>
                    <a:pt x="1876916" y="1754267"/>
                    <a:pt x="1848714" y="1782469"/>
                    <a:pt x="1813925" y="1782469"/>
                  </a:cubicBezTo>
                  <a:lnTo>
                    <a:pt x="62991" y="1782469"/>
                  </a:lnTo>
                  <a:cubicBezTo>
                    <a:pt x="28202" y="1782469"/>
                    <a:pt x="0" y="1754267"/>
                    <a:pt x="0" y="1719478"/>
                  </a:cubicBezTo>
                  <a:lnTo>
                    <a:pt x="0" y="62991"/>
                  </a:lnTo>
                  <a:cubicBezTo>
                    <a:pt x="0" y="28202"/>
                    <a:pt x="28202" y="0"/>
                    <a:pt x="62991" y="0"/>
                  </a:cubicBezTo>
                  <a:close/>
                </a:path>
              </a:pathLst>
            </a:custGeom>
            <a:solidFill>
              <a:srgbClr val="000000">
                <a:alpha val="0"/>
              </a:srgbClr>
            </a:solidFill>
            <a:ln w="38100" cap="rnd">
              <a:solidFill>
                <a:srgbClr val="397DC9"/>
              </a:solidFill>
              <a:prstDash val="solid"/>
              <a:round/>
            </a:ln>
          </p:spPr>
        </p:sp>
        <p:sp>
          <p:nvSpPr>
            <p:cNvPr name="TextBox 10" id="10"/>
            <p:cNvSpPr txBox="true"/>
            <p:nvPr/>
          </p:nvSpPr>
          <p:spPr>
            <a:xfrm>
              <a:off x="0" y="-47625"/>
              <a:ext cx="1876916" cy="1830094"/>
            </a:xfrm>
            <a:prstGeom prst="rect">
              <a:avLst/>
            </a:prstGeom>
          </p:spPr>
          <p:txBody>
            <a:bodyPr anchor="ctr" rtlCol="false" tIns="50800" lIns="50800" bIns="50800" rIns="50800"/>
            <a:lstStyle/>
            <a:p>
              <a:pPr algn="ctr">
                <a:lnSpc>
                  <a:spcPts val="3359"/>
                </a:lnSpc>
              </a:pPr>
            </a:p>
          </p:txBody>
        </p:sp>
      </p:grpSp>
      <p:sp>
        <p:nvSpPr>
          <p:cNvPr name="TextBox 11" id="11"/>
          <p:cNvSpPr txBox="true"/>
          <p:nvPr/>
        </p:nvSpPr>
        <p:spPr>
          <a:xfrm rot="0">
            <a:off x="10417608" y="3195476"/>
            <a:ext cx="5021797" cy="4523740"/>
          </a:xfrm>
          <a:prstGeom prst="rect">
            <a:avLst/>
          </a:prstGeom>
        </p:spPr>
        <p:txBody>
          <a:bodyPr anchor="t" rtlCol="false" tIns="0" lIns="0" bIns="0" rIns="0">
            <a:spAutoFit/>
          </a:bodyPr>
          <a:lstStyle/>
          <a:p>
            <a:pPr marL="820421" indent="-410210" lvl="1">
              <a:lnSpc>
                <a:spcPts val="5320"/>
              </a:lnSpc>
              <a:buFont typeface="Arial"/>
              <a:buChar char="•"/>
            </a:pPr>
            <a:r>
              <a:rPr lang="en-US" sz="3800">
                <a:solidFill>
                  <a:srgbClr val="000000"/>
                </a:solidFill>
                <a:latin typeface="Cabin"/>
              </a:rPr>
              <a:t>Có thể lưu trữ </a:t>
            </a:r>
            <a:r>
              <a:rPr lang="en-US" sz="3800" u="sng">
                <a:solidFill>
                  <a:srgbClr val="000000"/>
                </a:solidFill>
                <a:latin typeface="Cabin"/>
              </a:rPr>
              <a:t>nhiều kiểu dữ liệu</a:t>
            </a:r>
            <a:r>
              <a:rPr lang="en-US" sz="3800">
                <a:solidFill>
                  <a:srgbClr val="000000"/>
                </a:solidFill>
                <a:latin typeface="Cabin"/>
              </a:rPr>
              <a:t> khác nhau bằng việc sử dụng thử viện &lt;any&gt; hoặc &lt;variant&gt; thuộc STL.</a:t>
            </a:r>
          </a:p>
          <a:p>
            <a:pPr>
              <a:lnSpc>
                <a:spcPts val="4200"/>
              </a:lnSpc>
            </a:pPr>
          </a:p>
        </p:txBody>
      </p:sp>
      <p:sp>
        <p:nvSpPr>
          <p:cNvPr name="Freeform 12" id="12"/>
          <p:cNvSpPr/>
          <p:nvPr/>
        </p:nvSpPr>
        <p:spPr>
          <a:xfrm flipH="false" flipV="false" rot="7010026">
            <a:off x="-2618504" y="-1197798"/>
            <a:ext cx="6636774" cy="4114800"/>
          </a:xfrm>
          <a:custGeom>
            <a:avLst/>
            <a:gdLst/>
            <a:ahLst/>
            <a:cxnLst/>
            <a:rect r="r" b="b" t="t" l="l"/>
            <a:pathLst>
              <a:path h="4114800" w="6636774">
                <a:moveTo>
                  <a:pt x="0" y="0"/>
                </a:moveTo>
                <a:lnTo>
                  <a:pt x="6636774" y="0"/>
                </a:lnTo>
                <a:lnTo>
                  <a:pt x="663677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3684998">
            <a:off x="16378729" y="-857777"/>
            <a:ext cx="2561913" cy="4966552"/>
          </a:xfrm>
          <a:custGeom>
            <a:avLst/>
            <a:gdLst/>
            <a:ahLst/>
            <a:cxnLst/>
            <a:rect r="r" b="b" t="t" l="l"/>
            <a:pathLst>
              <a:path h="4966552" w="2561913">
                <a:moveTo>
                  <a:pt x="0" y="0"/>
                </a:moveTo>
                <a:lnTo>
                  <a:pt x="2561913" y="0"/>
                </a:lnTo>
                <a:lnTo>
                  <a:pt x="2561913" y="4966552"/>
                </a:lnTo>
                <a:lnTo>
                  <a:pt x="0" y="4966552"/>
                </a:lnTo>
                <a:lnTo>
                  <a:pt x="0" y="0"/>
                </a:lnTo>
                <a:close/>
              </a:path>
            </a:pathLst>
          </a:custGeom>
          <a:blipFill>
            <a:blip r:embed="rId7"/>
            <a:stretch>
              <a:fillRect l="0" t="0" r="0" b="0"/>
            </a:stretch>
          </a:blipFill>
        </p:spPr>
      </p:sp>
      <p:sp>
        <p:nvSpPr>
          <p:cNvPr name="TextBox 14" id="14"/>
          <p:cNvSpPr txBox="true"/>
          <p:nvPr/>
        </p:nvSpPr>
        <p:spPr>
          <a:xfrm rot="0">
            <a:off x="4033674" y="1044474"/>
            <a:ext cx="3361809" cy="1152525"/>
          </a:xfrm>
          <a:prstGeom prst="rect">
            <a:avLst/>
          </a:prstGeom>
        </p:spPr>
        <p:txBody>
          <a:bodyPr anchor="t" rtlCol="false" tIns="0" lIns="0" bIns="0" rIns="0">
            <a:spAutoFit/>
          </a:bodyPr>
          <a:lstStyle/>
          <a:p>
            <a:pPr algn="l" marL="0" indent="0" lvl="0">
              <a:lnSpc>
                <a:spcPts val="9000"/>
              </a:lnSpc>
              <a:spcBef>
                <a:spcPct val="0"/>
              </a:spcBef>
            </a:pPr>
            <a:r>
              <a:rPr lang="en-US" sz="7500">
                <a:solidFill>
                  <a:srgbClr val="07687F"/>
                </a:solidFill>
                <a:latin typeface="Alfa Slab One"/>
              </a:rPr>
              <a:t>Mảng</a:t>
            </a:r>
          </a:p>
        </p:txBody>
      </p:sp>
      <p:sp>
        <p:nvSpPr>
          <p:cNvPr name="TextBox 15" id="15"/>
          <p:cNvSpPr txBox="true"/>
          <p:nvPr/>
        </p:nvSpPr>
        <p:spPr>
          <a:xfrm rot="0">
            <a:off x="11595996" y="859602"/>
            <a:ext cx="4208610" cy="1132803"/>
          </a:xfrm>
          <a:prstGeom prst="rect">
            <a:avLst/>
          </a:prstGeom>
        </p:spPr>
        <p:txBody>
          <a:bodyPr anchor="t" rtlCol="false" tIns="0" lIns="0" bIns="0" rIns="0">
            <a:spAutoFit/>
          </a:bodyPr>
          <a:lstStyle/>
          <a:p>
            <a:pPr algn="l" marL="0" indent="0" lvl="0">
              <a:lnSpc>
                <a:spcPts val="8999"/>
              </a:lnSpc>
              <a:spcBef>
                <a:spcPct val="0"/>
              </a:spcBef>
            </a:pPr>
            <a:r>
              <a:rPr lang="en-US" sz="7499" strike="noStrike" u="none">
                <a:solidFill>
                  <a:srgbClr val="07687F"/>
                </a:solidFill>
                <a:latin typeface="Alfa Slab One"/>
              </a:rPr>
              <a:t>Vector</a:t>
            </a:r>
          </a:p>
        </p:txBody>
      </p:sp>
      <p:sp>
        <p:nvSpPr>
          <p:cNvPr name="TextBox 16" id="16"/>
          <p:cNvSpPr txBox="true"/>
          <p:nvPr/>
        </p:nvSpPr>
        <p:spPr>
          <a:xfrm rot="0">
            <a:off x="2838007" y="3862226"/>
            <a:ext cx="5753143" cy="2646680"/>
          </a:xfrm>
          <a:prstGeom prst="rect">
            <a:avLst/>
          </a:prstGeom>
        </p:spPr>
        <p:txBody>
          <a:bodyPr anchor="t" rtlCol="false" tIns="0" lIns="0" bIns="0" rIns="0">
            <a:spAutoFit/>
          </a:bodyPr>
          <a:lstStyle/>
          <a:p>
            <a:pPr marL="820421" indent="-410210" lvl="1">
              <a:lnSpc>
                <a:spcPts val="5320"/>
              </a:lnSpc>
              <a:buFont typeface="Arial"/>
              <a:buChar char="•"/>
            </a:pPr>
            <a:r>
              <a:rPr lang="en-US" sz="3800">
                <a:solidFill>
                  <a:srgbClr val="000000"/>
                </a:solidFill>
                <a:latin typeface="Cabin"/>
              </a:rPr>
              <a:t>Chỉ lưu được các phần tử có </a:t>
            </a:r>
            <a:r>
              <a:rPr lang="en-US" sz="3800" u="sng">
                <a:solidFill>
                  <a:srgbClr val="000000"/>
                </a:solidFill>
                <a:latin typeface="Cabin"/>
              </a:rPr>
              <a:t>cùng một kiểu dữ liệu</a:t>
            </a:r>
            <a:r>
              <a:rPr lang="en-US" sz="3800">
                <a:solidFill>
                  <a:srgbClr val="000000"/>
                </a:solidFill>
                <a:latin typeface="Cabin"/>
              </a:rPr>
              <a:t> duy nhất.</a:t>
            </a:r>
          </a:p>
          <a:p>
            <a:pPr>
              <a:lnSpc>
                <a:spcPts val="5320"/>
              </a:lnSpc>
            </a:pPr>
          </a:p>
        </p:txBody>
      </p:sp>
      <p:sp>
        <p:nvSpPr>
          <p:cNvPr name="TextBox 17" id="17"/>
          <p:cNvSpPr txBox="true"/>
          <p:nvPr/>
        </p:nvSpPr>
        <p:spPr>
          <a:xfrm rot="0">
            <a:off x="5231253" y="8611090"/>
            <a:ext cx="13056747" cy="923925"/>
          </a:xfrm>
          <a:prstGeom prst="rect">
            <a:avLst/>
          </a:prstGeom>
        </p:spPr>
        <p:txBody>
          <a:bodyPr anchor="t" rtlCol="false" tIns="0" lIns="0" bIns="0" rIns="0">
            <a:spAutoFit/>
          </a:bodyPr>
          <a:lstStyle/>
          <a:p>
            <a:pPr algn="l" marL="0" indent="0" lvl="0">
              <a:lnSpc>
                <a:spcPts val="7200"/>
              </a:lnSpc>
              <a:spcBef>
                <a:spcPct val="0"/>
              </a:spcBef>
            </a:pPr>
            <a:r>
              <a:rPr lang="en-US" sz="6000">
                <a:solidFill>
                  <a:srgbClr val="07687F"/>
                </a:solidFill>
                <a:latin typeface="Alfa Slab One"/>
              </a:rPr>
              <a:t>Lưu trữ dữ liệu đa dạng</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F1E6B8"/>
        </a:solidFill>
      </p:bgPr>
    </p:bg>
    <p:spTree>
      <p:nvGrpSpPr>
        <p:cNvPr id="1" name=""/>
        <p:cNvGrpSpPr/>
        <p:nvPr/>
      </p:nvGrpSpPr>
      <p:grpSpPr>
        <a:xfrm>
          <a:off x="0" y="0"/>
          <a:ext cx="0" cy="0"/>
          <a:chOff x="0" y="0"/>
          <a:chExt cx="0" cy="0"/>
        </a:xfrm>
      </p:grpSpPr>
      <p:grpSp>
        <p:nvGrpSpPr>
          <p:cNvPr name="Group 2" id="2"/>
          <p:cNvGrpSpPr/>
          <p:nvPr/>
        </p:nvGrpSpPr>
        <p:grpSpPr>
          <a:xfrm rot="0">
            <a:off x="8393410" y="2130750"/>
            <a:ext cx="9241729" cy="6803749"/>
            <a:chOff x="0" y="0"/>
            <a:chExt cx="2434036" cy="1791934"/>
          </a:xfrm>
        </p:grpSpPr>
        <p:sp>
          <p:nvSpPr>
            <p:cNvPr name="Freeform 3" id="3"/>
            <p:cNvSpPr/>
            <p:nvPr/>
          </p:nvSpPr>
          <p:spPr>
            <a:xfrm flipH="false" flipV="false" rot="0">
              <a:off x="0" y="0"/>
              <a:ext cx="2434036" cy="1791934"/>
            </a:xfrm>
            <a:custGeom>
              <a:avLst/>
              <a:gdLst/>
              <a:ahLst/>
              <a:cxnLst/>
              <a:rect r="r" b="b" t="t" l="l"/>
              <a:pathLst>
                <a:path h="1791934" w="2434036">
                  <a:moveTo>
                    <a:pt x="42723" y="0"/>
                  </a:moveTo>
                  <a:lnTo>
                    <a:pt x="2391312" y="0"/>
                  </a:lnTo>
                  <a:cubicBezTo>
                    <a:pt x="2414908" y="0"/>
                    <a:pt x="2434036" y="19128"/>
                    <a:pt x="2434036" y="42723"/>
                  </a:cubicBezTo>
                  <a:lnTo>
                    <a:pt x="2434036" y="1749210"/>
                  </a:lnTo>
                  <a:cubicBezTo>
                    <a:pt x="2434036" y="1760541"/>
                    <a:pt x="2429534" y="1771408"/>
                    <a:pt x="2421522" y="1779420"/>
                  </a:cubicBezTo>
                  <a:cubicBezTo>
                    <a:pt x="2413510" y="1787433"/>
                    <a:pt x="2402643" y="1791934"/>
                    <a:pt x="2391312" y="1791934"/>
                  </a:cubicBezTo>
                  <a:lnTo>
                    <a:pt x="42723" y="1791934"/>
                  </a:lnTo>
                  <a:cubicBezTo>
                    <a:pt x="19128" y="1791934"/>
                    <a:pt x="0" y="1772806"/>
                    <a:pt x="0" y="1749210"/>
                  </a:cubicBezTo>
                  <a:lnTo>
                    <a:pt x="0" y="42723"/>
                  </a:lnTo>
                  <a:cubicBezTo>
                    <a:pt x="0" y="19128"/>
                    <a:pt x="19128" y="0"/>
                    <a:pt x="42723" y="0"/>
                  </a:cubicBezTo>
                  <a:close/>
                </a:path>
              </a:pathLst>
            </a:custGeom>
            <a:solidFill>
              <a:srgbClr val="2ABFC0"/>
            </a:solidFill>
          </p:spPr>
        </p:sp>
        <p:sp>
          <p:nvSpPr>
            <p:cNvPr name="TextBox 4" id="4"/>
            <p:cNvSpPr txBox="true"/>
            <p:nvPr/>
          </p:nvSpPr>
          <p:spPr>
            <a:xfrm>
              <a:off x="0" y="-47625"/>
              <a:ext cx="2434036" cy="1839559"/>
            </a:xfrm>
            <a:prstGeom prst="rect">
              <a:avLst/>
            </a:prstGeom>
          </p:spPr>
          <p:txBody>
            <a:bodyPr anchor="ctr" rtlCol="false" tIns="50800" lIns="50800" bIns="50800" rIns="50800"/>
            <a:lstStyle/>
            <a:p>
              <a:pPr algn="ctr">
                <a:lnSpc>
                  <a:spcPts val="3359"/>
                </a:lnSpc>
              </a:pPr>
            </a:p>
          </p:txBody>
        </p:sp>
      </p:grpSp>
      <p:sp>
        <p:nvSpPr>
          <p:cNvPr name="TextBox 5" id="5"/>
          <p:cNvSpPr txBox="true"/>
          <p:nvPr/>
        </p:nvSpPr>
        <p:spPr>
          <a:xfrm rot="0">
            <a:off x="8558198" y="3806781"/>
            <a:ext cx="8701102" cy="3438525"/>
          </a:xfrm>
          <a:prstGeom prst="rect">
            <a:avLst/>
          </a:prstGeom>
        </p:spPr>
        <p:txBody>
          <a:bodyPr anchor="t" rtlCol="false" tIns="0" lIns="0" bIns="0" rIns="0">
            <a:spAutoFit/>
          </a:bodyPr>
          <a:lstStyle/>
          <a:p>
            <a:pPr algn="ctr">
              <a:lnSpc>
                <a:spcPts val="9000"/>
              </a:lnSpc>
            </a:pPr>
            <a:r>
              <a:rPr lang="en-US" sz="7500">
                <a:solidFill>
                  <a:srgbClr val="FFFFFF"/>
                </a:solidFill>
                <a:latin typeface="Alfa Slab One"/>
              </a:rPr>
              <a:t>Một số hàm dùng để sắp xếp trong vector</a:t>
            </a:r>
          </a:p>
        </p:txBody>
      </p:sp>
      <p:sp>
        <p:nvSpPr>
          <p:cNvPr name="Freeform 6" id="6"/>
          <p:cNvSpPr/>
          <p:nvPr/>
        </p:nvSpPr>
        <p:spPr>
          <a:xfrm flipH="false" flipV="false" rot="-5824002">
            <a:off x="365101" y="8202992"/>
            <a:ext cx="3415071" cy="1680500"/>
          </a:xfrm>
          <a:custGeom>
            <a:avLst/>
            <a:gdLst/>
            <a:ahLst/>
            <a:cxnLst/>
            <a:rect r="r" b="b" t="t" l="l"/>
            <a:pathLst>
              <a:path h="1680500" w="3415071">
                <a:moveTo>
                  <a:pt x="0" y="0"/>
                </a:moveTo>
                <a:lnTo>
                  <a:pt x="3415071" y="0"/>
                </a:lnTo>
                <a:lnTo>
                  <a:pt x="3415071" y="1680500"/>
                </a:lnTo>
                <a:lnTo>
                  <a:pt x="0" y="1680500"/>
                </a:lnTo>
                <a:lnTo>
                  <a:pt x="0" y="0"/>
                </a:lnTo>
                <a:close/>
              </a:path>
            </a:pathLst>
          </a:custGeom>
          <a:blipFill>
            <a:blip r:embed="rId2"/>
            <a:stretch>
              <a:fillRect l="0" t="0" r="0" b="0"/>
            </a:stretch>
          </a:blipFill>
        </p:spPr>
      </p:sp>
      <p:sp>
        <p:nvSpPr>
          <p:cNvPr name="Freeform 7" id="7"/>
          <p:cNvSpPr/>
          <p:nvPr/>
        </p:nvSpPr>
        <p:spPr>
          <a:xfrm flipH="false" flipV="false" rot="-5824002">
            <a:off x="2196835" y="9091987"/>
            <a:ext cx="3415071" cy="1680500"/>
          </a:xfrm>
          <a:custGeom>
            <a:avLst/>
            <a:gdLst/>
            <a:ahLst/>
            <a:cxnLst/>
            <a:rect r="r" b="b" t="t" l="l"/>
            <a:pathLst>
              <a:path h="1680500" w="3415071">
                <a:moveTo>
                  <a:pt x="0" y="0"/>
                </a:moveTo>
                <a:lnTo>
                  <a:pt x="3415071" y="0"/>
                </a:lnTo>
                <a:lnTo>
                  <a:pt x="3415071" y="1680500"/>
                </a:lnTo>
                <a:lnTo>
                  <a:pt x="0" y="1680500"/>
                </a:lnTo>
                <a:lnTo>
                  <a:pt x="0" y="0"/>
                </a:lnTo>
                <a:close/>
              </a:path>
            </a:pathLst>
          </a:custGeom>
          <a:blipFill>
            <a:blip r:embed="rId2"/>
            <a:stretch>
              <a:fillRect l="0" t="0" r="0" b="0"/>
            </a:stretch>
          </a:blipFill>
        </p:spPr>
      </p:sp>
      <p:sp>
        <p:nvSpPr>
          <p:cNvPr name="Freeform 8" id="8"/>
          <p:cNvSpPr/>
          <p:nvPr/>
        </p:nvSpPr>
        <p:spPr>
          <a:xfrm flipH="false" flipV="false" rot="6404680">
            <a:off x="5856337" y="-4059256"/>
            <a:ext cx="7779055" cy="3827943"/>
          </a:xfrm>
          <a:custGeom>
            <a:avLst/>
            <a:gdLst/>
            <a:ahLst/>
            <a:cxnLst/>
            <a:rect r="r" b="b" t="t" l="l"/>
            <a:pathLst>
              <a:path h="3827943" w="7779055">
                <a:moveTo>
                  <a:pt x="0" y="0"/>
                </a:moveTo>
                <a:lnTo>
                  <a:pt x="7779055" y="0"/>
                </a:lnTo>
                <a:lnTo>
                  <a:pt x="7779055" y="3827944"/>
                </a:lnTo>
                <a:lnTo>
                  <a:pt x="0" y="3827944"/>
                </a:lnTo>
                <a:lnTo>
                  <a:pt x="0" y="0"/>
                </a:lnTo>
                <a:close/>
              </a:path>
            </a:pathLst>
          </a:custGeom>
          <a:blipFill>
            <a:blip r:embed="rId2"/>
            <a:stretch>
              <a:fillRect l="0" t="0" r="0" b="0"/>
            </a:stretch>
          </a:blipFill>
        </p:spPr>
      </p:sp>
      <p:sp>
        <p:nvSpPr>
          <p:cNvPr name="Freeform 9" id="9"/>
          <p:cNvSpPr/>
          <p:nvPr/>
        </p:nvSpPr>
        <p:spPr>
          <a:xfrm flipH="false" flipV="false" rot="9439739">
            <a:off x="-11004122" y="834344"/>
            <a:ext cx="16027221" cy="2824798"/>
          </a:xfrm>
          <a:custGeom>
            <a:avLst/>
            <a:gdLst/>
            <a:ahLst/>
            <a:cxnLst/>
            <a:rect r="r" b="b" t="t" l="l"/>
            <a:pathLst>
              <a:path h="2824798" w="16027221">
                <a:moveTo>
                  <a:pt x="0" y="0"/>
                </a:moveTo>
                <a:lnTo>
                  <a:pt x="16027220" y="0"/>
                </a:lnTo>
                <a:lnTo>
                  <a:pt x="16027220" y="2824798"/>
                </a:lnTo>
                <a:lnTo>
                  <a:pt x="0" y="2824798"/>
                </a:lnTo>
                <a:lnTo>
                  <a:pt x="0" y="0"/>
                </a:lnTo>
                <a:close/>
              </a:path>
            </a:pathLst>
          </a:custGeom>
          <a:blipFill>
            <a:blip r:embed="rId3"/>
            <a:stretch>
              <a:fillRect l="0" t="0" r="0" b="0"/>
            </a:stretch>
          </a:blipFill>
        </p:spPr>
      </p:sp>
      <p:sp>
        <p:nvSpPr>
          <p:cNvPr name="Freeform 10" id="10"/>
          <p:cNvSpPr/>
          <p:nvPr/>
        </p:nvSpPr>
        <p:spPr>
          <a:xfrm flipH="false" flipV="false" rot="9633706">
            <a:off x="15864076" y="-1216449"/>
            <a:ext cx="3243043" cy="3450046"/>
          </a:xfrm>
          <a:custGeom>
            <a:avLst/>
            <a:gdLst/>
            <a:ahLst/>
            <a:cxnLst/>
            <a:rect r="r" b="b" t="t" l="l"/>
            <a:pathLst>
              <a:path h="3450046" w="3243043">
                <a:moveTo>
                  <a:pt x="0" y="0"/>
                </a:moveTo>
                <a:lnTo>
                  <a:pt x="3243043" y="0"/>
                </a:lnTo>
                <a:lnTo>
                  <a:pt x="3243043" y="3450046"/>
                </a:lnTo>
                <a:lnTo>
                  <a:pt x="0" y="34500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3116572" y="1337802"/>
            <a:ext cx="4469106" cy="8594435"/>
          </a:xfrm>
          <a:custGeom>
            <a:avLst/>
            <a:gdLst/>
            <a:ahLst/>
            <a:cxnLst/>
            <a:rect r="r" b="b" t="t" l="l"/>
            <a:pathLst>
              <a:path h="8594435" w="4469106">
                <a:moveTo>
                  <a:pt x="0" y="0"/>
                </a:moveTo>
                <a:lnTo>
                  <a:pt x="4469107" y="0"/>
                </a:lnTo>
                <a:lnTo>
                  <a:pt x="4469107" y="8594435"/>
                </a:lnTo>
                <a:lnTo>
                  <a:pt x="0" y="85944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1E6B8"/>
        </a:solidFill>
      </p:bgPr>
    </p:bg>
    <p:spTree>
      <p:nvGrpSpPr>
        <p:cNvPr id="1" name=""/>
        <p:cNvGrpSpPr/>
        <p:nvPr/>
      </p:nvGrpSpPr>
      <p:grpSpPr>
        <a:xfrm>
          <a:off x="0" y="0"/>
          <a:ext cx="0" cy="0"/>
          <a:chOff x="0" y="0"/>
          <a:chExt cx="0" cy="0"/>
        </a:xfrm>
      </p:grpSpPr>
      <p:grpSp>
        <p:nvGrpSpPr>
          <p:cNvPr name="Group 2" id="2"/>
          <p:cNvGrpSpPr/>
          <p:nvPr/>
        </p:nvGrpSpPr>
        <p:grpSpPr>
          <a:xfrm rot="0">
            <a:off x="292336" y="248246"/>
            <a:ext cx="17703329" cy="9790509"/>
            <a:chOff x="0" y="0"/>
            <a:chExt cx="4662605" cy="2578570"/>
          </a:xfrm>
        </p:grpSpPr>
        <p:sp>
          <p:nvSpPr>
            <p:cNvPr name="Freeform 3" id="3"/>
            <p:cNvSpPr/>
            <p:nvPr/>
          </p:nvSpPr>
          <p:spPr>
            <a:xfrm flipH="false" flipV="false" rot="0">
              <a:off x="0" y="0"/>
              <a:ext cx="4662605" cy="2578570"/>
            </a:xfrm>
            <a:custGeom>
              <a:avLst/>
              <a:gdLst/>
              <a:ahLst/>
              <a:cxnLst/>
              <a:rect r="r" b="b" t="t" l="l"/>
              <a:pathLst>
                <a:path h="2578570" w="4662605">
                  <a:moveTo>
                    <a:pt x="22303" y="0"/>
                  </a:moveTo>
                  <a:lnTo>
                    <a:pt x="4640302" y="0"/>
                  </a:lnTo>
                  <a:cubicBezTo>
                    <a:pt x="4652620" y="0"/>
                    <a:pt x="4662605" y="9985"/>
                    <a:pt x="4662605" y="22303"/>
                  </a:cubicBezTo>
                  <a:lnTo>
                    <a:pt x="4662605" y="2556267"/>
                  </a:lnTo>
                  <a:cubicBezTo>
                    <a:pt x="4662605" y="2568585"/>
                    <a:pt x="4652620" y="2578570"/>
                    <a:pt x="4640302" y="2578570"/>
                  </a:cubicBezTo>
                  <a:lnTo>
                    <a:pt x="22303" y="2578570"/>
                  </a:lnTo>
                  <a:cubicBezTo>
                    <a:pt x="9985" y="2578570"/>
                    <a:pt x="0" y="2568585"/>
                    <a:pt x="0" y="2556267"/>
                  </a:cubicBezTo>
                  <a:lnTo>
                    <a:pt x="0" y="22303"/>
                  </a:lnTo>
                  <a:cubicBezTo>
                    <a:pt x="0" y="9985"/>
                    <a:pt x="9985" y="0"/>
                    <a:pt x="22303" y="0"/>
                  </a:cubicBezTo>
                  <a:close/>
                </a:path>
              </a:pathLst>
            </a:custGeom>
            <a:solidFill>
              <a:srgbClr val="2ABFC0"/>
            </a:solidFill>
          </p:spPr>
        </p:sp>
        <p:sp>
          <p:nvSpPr>
            <p:cNvPr name="TextBox 4" id="4"/>
            <p:cNvSpPr txBox="true"/>
            <p:nvPr/>
          </p:nvSpPr>
          <p:spPr>
            <a:xfrm>
              <a:off x="0" y="-47625"/>
              <a:ext cx="4662605" cy="2626195"/>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1293783" y="2281563"/>
            <a:ext cx="15135983" cy="7757191"/>
          </a:xfrm>
          <a:custGeom>
            <a:avLst/>
            <a:gdLst/>
            <a:ahLst/>
            <a:cxnLst/>
            <a:rect r="r" b="b" t="t" l="l"/>
            <a:pathLst>
              <a:path h="7757191" w="15135983">
                <a:moveTo>
                  <a:pt x="0" y="0"/>
                </a:moveTo>
                <a:lnTo>
                  <a:pt x="15135984" y="0"/>
                </a:lnTo>
                <a:lnTo>
                  <a:pt x="15135984" y="7757191"/>
                </a:lnTo>
                <a:lnTo>
                  <a:pt x="0" y="7757191"/>
                </a:lnTo>
                <a:lnTo>
                  <a:pt x="0" y="0"/>
                </a:lnTo>
                <a:close/>
              </a:path>
            </a:pathLst>
          </a:custGeom>
          <a:blipFill>
            <a:blip r:embed="rId2"/>
            <a:stretch>
              <a:fillRect l="0" t="0" r="0" b="0"/>
            </a:stretch>
          </a:blipFill>
        </p:spPr>
      </p:sp>
      <p:sp>
        <p:nvSpPr>
          <p:cNvPr name="Freeform 6" id="6"/>
          <p:cNvSpPr/>
          <p:nvPr/>
        </p:nvSpPr>
        <p:spPr>
          <a:xfrm flipH="false" flipV="false" rot="0">
            <a:off x="10071792" y="761400"/>
            <a:ext cx="3752173" cy="4382100"/>
          </a:xfrm>
          <a:custGeom>
            <a:avLst/>
            <a:gdLst/>
            <a:ahLst/>
            <a:cxnLst/>
            <a:rect r="r" b="b" t="t" l="l"/>
            <a:pathLst>
              <a:path h="4382100" w="3752173">
                <a:moveTo>
                  <a:pt x="0" y="0"/>
                </a:moveTo>
                <a:lnTo>
                  <a:pt x="3752173" y="0"/>
                </a:lnTo>
                <a:lnTo>
                  <a:pt x="3752173" y="4382100"/>
                </a:lnTo>
                <a:lnTo>
                  <a:pt x="0" y="43821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F1E6B8"/>
        </a:solidFill>
      </p:bgPr>
    </p:bg>
    <p:spTree>
      <p:nvGrpSpPr>
        <p:cNvPr id="1" name=""/>
        <p:cNvGrpSpPr/>
        <p:nvPr/>
      </p:nvGrpSpPr>
      <p:grpSpPr>
        <a:xfrm>
          <a:off x="0" y="0"/>
          <a:ext cx="0" cy="0"/>
          <a:chOff x="0" y="0"/>
          <a:chExt cx="0" cy="0"/>
        </a:xfrm>
      </p:grpSpPr>
      <p:grpSp>
        <p:nvGrpSpPr>
          <p:cNvPr name="Group 2" id="2"/>
          <p:cNvGrpSpPr/>
          <p:nvPr/>
        </p:nvGrpSpPr>
        <p:grpSpPr>
          <a:xfrm rot="0">
            <a:off x="2520950" y="1238495"/>
            <a:ext cx="13411752" cy="1552437"/>
            <a:chOff x="0" y="0"/>
            <a:chExt cx="3532313" cy="408872"/>
          </a:xfrm>
        </p:grpSpPr>
        <p:sp>
          <p:nvSpPr>
            <p:cNvPr name="Freeform 3" id="3"/>
            <p:cNvSpPr/>
            <p:nvPr/>
          </p:nvSpPr>
          <p:spPr>
            <a:xfrm flipH="false" flipV="false" rot="0">
              <a:off x="0" y="0"/>
              <a:ext cx="3532313" cy="408872"/>
            </a:xfrm>
            <a:custGeom>
              <a:avLst/>
              <a:gdLst/>
              <a:ahLst/>
              <a:cxnLst/>
              <a:rect r="r" b="b" t="t" l="l"/>
              <a:pathLst>
                <a:path h="408872" w="3532313">
                  <a:moveTo>
                    <a:pt x="29440" y="0"/>
                  </a:moveTo>
                  <a:lnTo>
                    <a:pt x="3502873" y="0"/>
                  </a:lnTo>
                  <a:cubicBezTo>
                    <a:pt x="3510681" y="0"/>
                    <a:pt x="3518169" y="3102"/>
                    <a:pt x="3523690" y="8623"/>
                  </a:cubicBezTo>
                  <a:cubicBezTo>
                    <a:pt x="3529211" y="14144"/>
                    <a:pt x="3532313" y="21632"/>
                    <a:pt x="3532313" y="29440"/>
                  </a:cubicBezTo>
                  <a:lnTo>
                    <a:pt x="3532313" y="379433"/>
                  </a:lnTo>
                  <a:cubicBezTo>
                    <a:pt x="3532313" y="387240"/>
                    <a:pt x="3529211" y="394729"/>
                    <a:pt x="3523690" y="400250"/>
                  </a:cubicBezTo>
                  <a:cubicBezTo>
                    <a:pt x="3518169" y="405771"/>
                    <a:pt x="3510681" y="408872"/>
                    <a:pt x="3502873" y="408872"/>
                  </a:cubicBezTo>
                  <a:lnTo>
                    <a:pt x="29440" y="408872"/>
                  </a:lnTo>
                  <a:cubicBezTo>
                    <a:pt x="21632" y="408872"/>
                    <a:pt x="14144" y="405771"/>
                    <a:pt x="8623" y="400250"/>
                  </a:cubicBezTo>
                  <a:cubicBezTo>
                    <a:pt x="3102" y="394729"/>
                    <a:pt x="0" y="387240"/>
                    <a:pt x="0" y="379433"/>
                  </a:cubicBezTo>
                  <a:lnTo>
                    <a:pt x="0" y="29440"/>
                  </a:lnTo>
                  <a:cubicBezTo>
                    <a:pt x="0" y="21632"/>
                    <a:pt x="3102" y="14144"/>
                    <a:pt x="8623" y="8623"/>
                  </a:cubicBezTo>
                  <a:cubicBezTo>
                    <a:pt x="14144" y="3102"/>
                    <a:pt x="21632" y="0"/>
                    <a:pt x="29440" y="0"/>
                  </a:cubicBezTo>
                  <a:close/>
                </a:path>
              </a:pathLst>
            </a:custGeom>
            <a:solidFill>
              <a:srgbClr val="2ABFC0"/>
            </a:solidFill>
          </p:spPr>
        </p:sp>
        <p:sp>
          <p:nvSpPr>
            <p:cNvPr name="TextBox 4" id="4"/>
            <p:cNvSpPr txBox="true"/>
            <p:nvPr/>
          </p:nvSpPr>
          <p:spPr>
            <a:xfrm>
              <a:off x="0" y="-47625"/>
              <a:ext cx="3532313" cy="456497"/>
            </a:xfrm>
            <a:prstGeom prst="rect">
              <a:avLst/>
            </a:prstGeom>
          </p:spPr>
          <p:txBody>
            <a:bodyPr anchor="ctr" rtlCol="false" tIns="50800" lIns="50800" bIns="50800" rIns="50800"/>
            <a:lstStyle/>
            <a:p>
              <a:pPr algn="ctr">
                <a:lnSpc>
                  <a:spcPts val="3359"/>
                </a:lnSpc>
              </a:pPr>
            </a:p>
          </p:txBody>
        </p:sp>
      </p:grpSp>
      <p:sp>
        <p:nvSpPr>
          <p:cNvPr name="TextBox 5" id="5"/>
          <p:cNvSpPr txBox="true"/>
          <p:nvPr/>
        </p:nvSpPr>
        <p:spPr>
          <a:xfrm rot="0">
            <a:off x="1205508" y="1433689"/>
            <a:ext cx="16230600" cy="2295525"/>
          </a:xfrm>
          <a:prstGeom prst="rect">
            <a:avLst/>
          </a:prstGeom>
        </p:spPr>
        <p:txBody>
          <a:bodyPr anchor="t" rtlCol="false" tIns="0" lIns="0" bIns="0" rIns="0">
            <a:spAutoFit/>
          </a:bodyPr>
          <a:lstStyle/>
          <a:p>
            <a:pPr algn="ctr">
              <a:lnSpc>
                <a:spcPts val="9000"/>
              </a:lnSpc>
            </a:pPr>
            <a:r>
              <a:rPr lang="en-US" sz="7500">
                <a:solidFill>
                  <a:srgbClr val="FFFFFF"/>
                </a:solidFill>
                <a:latin typeface="Alfa Slab One"/>
              </a:rPr>
              <a:t>1.sort: O(logn) </a:t>
            </a:r>
          </a:p>
          <a:p>
            <a:pPr algn="ctr" marL="0" indent="0" lvl="0">
              <a:lnSpc>
                <a:spcPts val="9000"/>
              </a:lnSpc>
              <a:spcBef>
                <a:spcPct val="0"/>
              </a:spcBef>
            </a:pPr>
          </a:p>
        </p:txBody>
      </p:sp>
      <p:sp>
        <p:nvSpPr>
          <p:cNvPr name="Freeform 6" id="6"/>
          <p:cNvSpPr/>
          <p:nvPr/>
        </p:nvSpPr>
        <p:spPr>
          <a:xfrm flipH="false" flipV="false" rot="2195971">
            <a:off x="-1015074" y="264166"/>
            <a:ext cx="4985393" cy="2660954"/>
          </a:xfrm>
          <a:custGeom>
            <a:avLst/>
            <a:gdLst/>
            <a:ahLst/>
            <a:cxnLst/>
            <a:rect r="r" b="b" t="t" l="l"/>
            <a:pathLst>
              <a:path h="2660954" w="4985393">
                <a:moveTo>
                  <a:pt x="0" y="0"/>
                </a:moveTo>
                <a:lnTo>
                  <a:pt x="4985393" y="0"/>
                </a:lnTo>
                <a:lnTo>
                  <a:pt x="4985393" y="2660954"/>
                </a:lnTo>
                <a:lnTo>
                  <a:pt x="0" y="2660954"/>
                </a:lnTo>
                <a:lnTo>
                  <a:pt x="0" y="0"/>
                </a:lnTo>
                <a:close/>
              </a:path>
            </a:pathLst>
          </a:custGeom>
          <a:blipFill>
            <a:blip r:embed="rId2"/>
            <a:stretch>
              <a:fillRect l="0" t="0" r="0" b="0"/>
            </a:stretch>
          </a:blipFill>
        </p:spPr>
      </p:sp>
      <p:sp>
        <p:nvSpPr>
          <p:cNvPr name="TextBox 7" id="7"/>
          <p:cNvSpPr txBox="true"/>
          <p:nvPr/>
        </p:nvSpPr>
        <p:spPr>
          <a:xfrm rot="0">
            <a:off x="2095362" y="3335529"/>
            <a:ext cx="15340746" cy="5374688"/>
          </a:xfrm>
          <a:prstGeom prst="rect">
            <a:avLst/>
          </a:prstGeom>
        </p:spPr>
        <p:txBody>
          <a:bodyPr anchor="t" rtlCol="false" tIns="0" lIns="0" bIns="0" rIns="0">
            <a:spAutoFit/>
          </a:bodyPr>
          <a:lstStyle/>
          <a:p>
            <a:pPr marL="863361" indent="-431681" lvl="1">
              <a:lnSpc>
                <a:spcPts val="5598"/>
              </a:lnSpc>
              <a:buFont typeface="Arial"/>
              <a:buChar char="•"/>
            </a:pPr>
            <a:r>
              <a:rPr lang="en-US" sz="3998">
                <a:solidFill>
                  <a:srgbClr val="000000"/>
                </a:solidFill>
                <a:latin typeface="Cabin"/>
              </a:rPr>
              <a:t>sort(first, last, cmpFunction): Sắp xếp các phần tử trong một khoảng (thường là toàn bộ vector) theo thứ tự tăng dần hoặc sử dụng một hàm so sánh tùy chỉnh.</a:t>
            </a:r>
          </a:p>
          <a:p>
            <a:pPr>
              <a:lnSpc>
                <a:spcPts val="5598"/>
              </a:lnSpc>
            </a:pPr>
          </a:p>
          <a:p>
            <a:pPr>
              <a:lnSpc>
                <a:spcPts val="5598"/>
              </a:lnSpc>
            </a:pPr>
          </a:p>
          <a:p>
            <a:pPr>
              <a:lnSpc>
                <a:spcPts val="5598"/>
              </a:lnSpc>
            </a:pPr>
          </a:p>
          <a:p>
            <a:pPr>
              <a:lnSpc>
                <a:spcPts val="5598"/>
              </a:lnSpc>
            </a:pPr>
          </a:p>
          <a:p>
            <a:pPr>
              <a:lnSpc>
                <a:spcPts val="3566"/>
              </a:lnSpc>
            </a:pPr>
          </a:p>
        </p:txBody>
      </p:sp>
      <p:sp>
        <p:nvSpPr>
          <p:cNvPr name="Freeform 8" id="8"/>
          <p:cNvSpPr/>
          <p:nvPr/>
        </p:nvSpPr>
        <p:spPr>
          <a:xfrm flipH="false" flipV="false" rot="-10698944">
            <a:off x="16451334" y="5940642"/>
            <a:ext cx="3415071" cy="1680500"/>
          </a:xfrm>
          <a:custGeom>
            <a:avLst/>
            <a:gdLst/>
            <a:ahLst/>
            <a:cxnLst/>
            <a:rect r="r" b="b" t="t" l="l"/>
            <a:pathLst>
              <a:path h="1680500" w="3415071">
                <a:moveTo>
                  <a:pt x="0" y="0"/>
                </a:moveTo>
                <a:lnTo>
                  <a:pt x="3415071" y="0"/>
                </a:lnTo>
                <a:lnTo>
                  <a:pt x="3415071" y="1680499"/>
                </a:lnTo>
                <a:lnTo>
                  <a:pt x="0" y="1680499"/>
                </a:lnTo>
                <a:lnTo>
                  <a:pt x="0" y="0"/>
                </a:lnTo>
                <a:close/>
              </a:path>
            </a:pathLst>
          </a:custGeom>
          <a:blipFill>
            <a:blip r:embed="rId3"/>
            <a:stretch>
              <a:fillRect l="0" t="0" r="0" b="0"/>
            </a:stretch>
          </a:blipFill>
        </p:spPr>
      </p:sp>
      <p:sp>
        <p:nvSpPr>
          <p:cNvPr name="Freeform 9" id="9"/>
          <p:cNvSpPr/>
          <p:nvPr/>
        </p:nvSpPr>
        <p:spPr>
          <a:xfrm flipH="false" flipV="false" rot="0">
            <a:off x="1205508" y="7455741"/>
            <a:ext cx="16319004" cy="656965"/>
          </a:xfrm>
          <a:custGeom>
            <a:avLst/>
            <a:gdLst/>
            <a:ahLst/>
            <a:cxnLst/>
            <a:rect r="r" b="b" t="t" l="l"/>
            <a:pathLst>
              <a:path h="656965" w="16319004">
                <a:moveTo>
                  <a:pt x="0" y="0"/>
                </a:moveTo>
                <a:lnTo>
                  <a:pt x="16319004" y="0"/>
                </a:lnTo>
                <a:lnTo>
                  <a:pt x="16319004" y="656964"/>
                </a:lnTo>
                <a:lnTo>
                  <a:pt x="0" y="656964"/>
                </a:lnTo>
                <a:lnTo>
                  <a:pt x="0" y="0"/>
                </a:lnTo>
                <a:close/>
              </a:path>
            </a:pathLst>
          </a:custGeom>
          <a:blipFill>
            <a:blip r:embed="rId4"/>
            <a:stretch>
              <a:fillRect l="0" t="0" r="0" b="0"/>
            </a:stretch>
          </a:blipFill>
        </p:spPr>
      </p:sp>
      <p:sp>
        <p:nvSpPr>
          <p:cNvPr name="Freeform 10" id="10"/>
          <p:cNvSpPr/>
          <p:nvPr/>
        </p:nvSpPr>
        <p:spPr>
          <a:xfrm flipH="false" flipV="false" rot="0">
            <a:off x="1205508" y="6066505"/>
            <a:ext cx="16319004" cy="1021142"/>
          </a:xfrm>
          <a:custGeom>
            <a:avLst/>
            <a:gdLst/>
            <a:ahLst/>
            <a:cxnLst/>
            <a:rect r="r" b="b" t="t" l="l"/>
            <a:pathLst>
              <a:path h="1021142" w="16319004">
                <a:moveTo>
                  <a:pt x="0" y="0"/>
                </a:moveTo>
                <a:lnTo>
                  <a:pt x="16319004" y="0"/>
                </a:lnTo>
                <a:lnTo>
                  <a:pt x="16319004" y="1021142"/>
                </a:lnTo>
                <a:lnTo>
                  <a:pt x="0" y="1021142"/>
                </a:lnTo>
                <a:lnTo>
                  <a:pt x="0" y="0"/>
                </a:lnTo>
                <a:close/>
              </a:path>
            </a:pathLst>
          </a:custGeom>
          <a:blipFill>
            <a:blip r:embed="rId5"/>
            <a:stretch>
              <a:fillRect l="0" t="0" r="0" b="0"/>
            </a:stretch>
          </a:blipFill>
        </p:spPr>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F1E6B8"/>
        </a:solidFill>
      </p:bgPr>
    </p:bg>
    <p:spTree>
      <p:nvGrpSpPr>
        <p:cNvPr id="1" name=""/>
        <p:cNvGrpSpPr/>
        <p:nvPr/>
      </p:nvGrpSpPr>
      <p:grpSpPr>
        <a:xfrm>
          <a:off x="0" y="0"/>
          <a:ext cx="0" cy="0"/>
          <a:chOff x="0" y="0"/>
          <a:chExt cx="0" cy="0"/>
        </a:xfrm>
      </p:grpSpPr>
      <p:grpSp>
        <p:nvGrpSpPr>
          <p:cNvPr name="Group 2" id="2"/>
          <p:cNvGrpSpPr/>
          <p:nvPr/>
        </p:nvGrpSpPr>
        <p:grpSpPr>
          <a:xfrm rot="0">
            <a:off x="2520950" y="1238495"/>
            <a:ext cx="13411752" cy="1552437"/>
            <a:chOff x="0" y="0"/>
            <a:chExt cx="3532313" cy="408872"/>
          </a:xfrm>
        </p:grpSpPr>
        <p:sp>
          <p:nvSpPr>
            <p:cNvPr name="Freeform 3" id="3"/>
            <p:cNvSpPr/>
            <p:nvPr/>
          </p:nvSpPr>
          <p:spPr>
            <a:xfrm flipH="false" flipV="false" rot="0">
              <a:off x="0" y="0"/>
              <a:ext cx="3532313" cy="408872"/>
            </a:xfrm>
            <a:custGeom>
              <a:avLst/>
              <a:gdLst/>
              <a:ahLst/>
              <a:cxnLst/>
              <a:rect r="r" b="b" t="t" l="l"/>
              <a:pathLst>
                <a:path h="408872" w="3532313">
                  <a:moveTo>
                    <a:pt x="29440" y="0"/>
                  </a:moveTo>
                  <a:lnTo>
                    <a:pt x="3502873" y="0"/>
                  </a:lnTo>
                  <a:cubicBezTo>
                    <a:pt x="3510681" y="0"/>
                    <a:pt x="3518169" y="3102"/>
                    <a:pt x="3523690" y="8623"/>
                  </a:cubicBezTo>
                  <a:cubicBezTo>
                    <a:pt x="3529211" y="14144"/>
                    <a:pt x="3532313" y="21632"/>
                    <a:pt x="3532313" y="29440"/>
                  </a:cubicBezTo>
                  <a:lnTo>
                    <a:pt x="3532313" y="379433"/>
                  </a:lnTo>
                  <a:cubicBezTo>
                    <a:pt x="3532313" y="387240"/>
                    <a:pt x="3529211" y="394729"/>
                    <a:pt x="3523690" y="400250"/>
                  </a:cubicBezTo>
                  <a:cubicBezTo>
                    <a:pt x="3518169" y="405771"/>
                    <a:pt x="3510681" y="408872"/>
                    <a:pt x="3502873" y="408872"/>
                  </a:cubicBezTo>
                  <a:lnTo>
                    <a:pt x="29440" y="408872"/>
                  </a:lnTo>
                  <a:cubicBezTo>
                    <a:pt x="21632" y="408872"/>
                    <a:pt x="14144" y="405771"/>
                    <a:pt x="8623" y="400250"/>
                  </a:cubicBezTo>
                  <a:cubicBezTo>
                    <a:pt x="3102" y="394729"/>
                    <a:pt x="0" y="387240"/>
                    <a:pt x="0" y="379433"/>
                  </a:cubicBezTo>
                  <a:lnTo>
                    <a:pt x="0" y="29440"/>
                  </a:lnTo>
                  <a:cubicBezTo>
                    <a:pt x="0" y="21632"/>
                    <a:pt x="3102" y="14144"/>
                    <a:pt x="8623" y="8623"/>
                  </a:cubicBezTo>
                  <a:cubicBezTo>
                    <a:pt x="14144" y="3102"/>
                    <a:pt x="21632" y="0"/>
                    <a:pt x="29440" y="0"/>
                  </a:cubicBezTo>
                  <a:close/>
                </a:path>
              </a:pathLst>
            </a:custGeom>
            <a:solidFill>
              <a:srgbClr val="2ABFC0"/>
            </a:solidFill>
          </p:spPr>
        </p:sp>
        <p:sp>
          <p:nvSpPr>
            <p:cNvPr name="TextBox 4" id="4"/>
            <p:cNvSpPr txBox="true"/>
            <p:nvPr/>
          </p:nvSpPr>
          <p:spPr>
            <a:xfrm>
              <a:off x="0" y="-47625"/>
              <a:ext cx="3532313" cy="456497"/>
            </a:xfrm>
            <a:prstGeom prst="rect">
              <a:avLst/>
            </a:prstGeom>
          </p:spPr>
          <p:txBody>
            <a:bodyPr anchor="ctr" rtlCol="false" tIns="50800" lIns="50800" bIns="50800" rIns="50800"/>
            <a:lstStyle/>
            <a:p>
              <a:pPr algn="ctr">
                <a:lnSpc>
                  <a:spcPts val="3359"/>
                </a:lnSpc>
              </a:pPr>
            </a:p>
          </p:txBody>
        </p:sp>
      </p:grpSp>
      <p:sp>
        <p:nvSpPr>
          <p:cNvPr name="TextBox 5" id="5"/>
          <p:cNvSpPr txBox="true"/>
          <p:nvPr/>
        </p:nvSpPr>
        <p:spPr>
          <a:xfrm rot="0">
            <a:off x="1205508" y="1433689"/>
            <a:ext cx="16230600" cy="2295525"/>
          </a:xfrm>
          <a:prstGeom prst="rect">
            <a:avLst/>
          </a:prstGeom>
        </p:spPr>
        <p:txBody>
          <a:bodyPr anchor="t" rtlCol="false" tIns="0" lIns="0" bIns="0" rIns="0">
            <a:spAutoFit/>
          </a:bodyPr>
          <a:lstStyle/>
          <a:p>
            <a:pPr algn="ctr">
              <a:lnSpc>
                <a:spcPts val="9000"/>
              </a:lnSpc>
            </a:pPr>
            <a:r>
              <a:rPr lang="en-US" sz="7500">
                <a:solidFill>
                  <a:srgbClr val="FFFFFF"/>
                </a:solidFill>
                <a:latin typeface="Alfa Slab One"/>
              </a:rPr>
              <a:t>2.stable_sort: O(logn) </a:t>
            </a:r>
          </a:p>
          <a:p>
            <a:pPr algn="ctr" marL="0" indent="0" lvl="0">
              <a:lnSpc>
                <a:spcPts val="9000"/>
              </a:lnSpc>
              <a:spcBef>
                <a:spcPct val="0"/>
              </a:spcBef>
            </a:pPr>
          </a:p>
        </p:txBody>
      </p:sp>
      <p:sp>
        <p:nvSpPr>
          <p:cNvPr name="Freeform 6" id="6"/>
          <p:cNvSpPr/>
          <p:nvPr/>
        </p:nvSpPr>
        <p:spPr>
          <a:xfrm flipH="false" flipV="false" rot="2195971">
            <a:off x="-1015074" y="264166"/>
            <a:ext cx="4985393" cy="2660954"/>
          </a:xfrm>
          <a:custGeom>
            <a:avLst/>
            <a:gdLst/>
            <a:ahLst/>
            <a:cxnLst/>
            <a:rect r="r" b="b" t="t" l="l"/>
            <a:pathLst>
              <a:path h="2660954" w="4985393">
                <a:moveTo>
                  <a:pt x="0" y="0"/>
                </a:moveTo>
                <a:lnTo>
                  <a:pt x="4985393" y="0"/>
                </a:lnTo>
                <a:lnTo>
                  <a:pt x="4985393" y="2660954"/>
                </a:lnTo>
                <a:lnTo>
                  <a:pt x="0" y="2660954"/>
                </a:lnTo>
                <a:lnTo>
                  <a:pt x="0" y="0"/>
                </a:lnTo>
                <a:close/>
              </a:path>
            </a:pathLst>
          </a:custGeom>
          <a:blipFill>
            <a:blip r:embed="rId2"/>
            <a:stretch>
              <a:fillRect l="0" t="0" r="0" b="0"/>
            </a:stretch>
          </a:blipFill>
        </p:spPr>
      </p:sp>
      <p:sp>
        <p:nvSpPr>
          <p:cNvPr name="TextBox 7" id="7"/>
          <p:cNvSpPr txBox="true"/>
          <p:nvPr/>
        </p:nvSpPr>
        <p:spPr>
          <a:xfrm rot="0">
            <a:off x="2095362" y="3335529"/>
            <a:ext cx="15340746" cy="5374688"/>
          </a:xfrm>
          <a:prstGeom prst="rect">
            <a:avLst/>
          </a:prstGeom>
        </p:spPr>
        <p:txBody>
          <a:bodyPr anchor="t" rtlCol="false" tIns="0" lIns="0" bIns="0" rIns="0">
            <a:spAutoFit/>
          </a:bodyPr>
          <a:lstStyle/>
          <a:p>
            <a:pPr marL="863361" indent="-431681" lvl="1">
              <a:lnSpc>
                <a:spcPts val="5598"/>
              </a:lnSpc>
              <a:buFont typeface="Arial"/>
              <a:buChar char="•"/>
            </a:pPr>
            <a:r>
              <a:rPr lang="en-US" sz="3998">
                <a:solidFill>
                  <a:srgbClr val="000000"/>
                </a:solidFill>
                <a:latin typeface="Cabin"/>
              </a:rPr>
              <a:t>stable_sort(first, last, cmpFunction): Tương tự như sort() nhưng giữ nguyên thứ tự tương đối của các phần tử bằng nhau. Có thể hữu ích khi thứ tự giữa các phần tử bằng nhau là quan trọng.</a:t>
            </a:r>
          </a:p>
          <a:p>
            <a:pPr>
              <a:lnSpc>
                <a:spcPts val="5598"/>
              </a:lnSpc>
            </a:pPr>
          </a:p>
          <a:p>
            <a:pPr>
              <a:lnSpc>
                <a:spcPts val="5598"/>
              </a:lnSpc>
            </a:pPr>
          </a:p>
          <a:p>
            <a:pPr>
              <a:lnSpc>
                <a:spcPts val="5598"/>
              </a:lnSpc>
            </a:pPr>
          </a:p>
          <a:p>
            <a:pPr>
              <a:lnSpc>
                <a:spcPts val="5598"/>
              </a:lnSpc>
            </a:pPr>
          </a:p>
          <a:p>
            <a:pPr>
              <a:lnSpc>
                <a:spcPts val="3566"/>
              </a:lnSpc>
            </a:pPr>
          </a:p>
        </p:txBody>
      </p:sp>
      <p:sp>
        <p:nvSpPr>
          <p:cNvPr name="Freeform 8" id="8"/>
          <p:cNvSpPr/>
          <p:nvPr/>
        </p:nvSpPr>
        <p:spPr>
          <a:xfrm flipH="false" flipV="false" rot="-10698944">
            <a:off x="16451334" y="5940642"/>
            <a:ext cx="3415071" cy="1680500"/>
          </a:xfrm>
          <a:custGeom>
            <a:avLst/>
            <a:gdLst/>
            <a:ahLst/>
            <a:cxnLst/>
            <a:rect r="r" b="b" t="t" l="l"/>
            <a:pathLst>
              <a:path h="1680500" w="3415071">
                <a:moveTo>
                  <a:pt x="0" y="0"/>
                </a:moveTo>
                <a:lnTo>
                  <a:pt x="3415071" y="0"/>
                </a:lnTo>
                <a:lnTo>
                  <a:pt x="3415071" y="1680499"/>
                </a:lnTo>
                <a:lnTo>
                  <a:pt x="0" y="1680499"/>
                </a:lnTo>
                <a:lnTo>
                  <a:pt x="0" y="0"/>
                </a:lnTo>
                <a:close/>
              </a:path>
            </a:pathLst>
          </a:custGeom>
          <a:blipFill>
            <a:blip r:embed="rId3"/>
            <a:stretch>
              <a:fillRect l="0" t="0" r="0" b="0"/>
            </a:stretch>
          </a:blipFill>
        </p:spPr>
      </p:sp>
      <p:sp>
        <p:nvSpPr>
          <p:cNvPr name="Freeform 9" id="9"/>
          <p:cNvSpPr/>
          <p:nvPr/>
        </p:nvSpPr>
        <p:spPr>
          <a:xfrm flipH="false" flipV="false" rot="0">
            <a:off x="1028700" y="8349167"/>
            <a:ext cx="16407408" cy="785043"/>
          </a:xfrm>
          <a:custGeom>
            <a:avLst/>
            <a:gdLst/>
            <a:ahLst/>
            <a:cxnLst/>
            <a:rect r="r" b="b" t="t" l="l"/>
            <a:pathLst>
              <a:path h="785043" w="16407408">
                <a:moveTo>
                  <a:pt x="0" y="0"/>
                </a:moveTo>
                <a:lnTo>
                  <a:pt x="16407408" y="0"/>
                </a:lnTo>
                <a:lnTo>
                  <a:pt x="16407408" y="785044"/>
                </a:lnTo>
                <a:lnTo>
                  <a:pt x="0" y="785044"/>
                </a:lnTo>
                <a:lnTo>
                  <a:pt x="0" y="0"/>
                </a:lnTo>
                <a:close/>
              </a:path>
            </a:pathLst>
          </a:custGeom>
          <a:blipFill>
            <a:blip r:embed="rId4"/>
            <a:stretch>
              <a:fillRect l="0" t="0" r="0" b="0"/>
            </a:stretch>
          </a:blipFill>
        </p:spPr>
      </p:sp>
      <p:sp>
        <p:nvSpPr>
          <p:cNvPr name="Freeform 10" id="10"/>
          <p:cNvSpPr/>
          <p:nvPr/>
        </p:nvSpPr>
        <p:spPr>
          <a:xfrm flipH="false" flipV="false" rot="0">
            <a:off x="1013597" y="5868767"/>
            <a:ext cx="16407408" cy="1502155"/>
          </a:xfrm>
          <a:custGeom>
            <a:avLst/>
            <a:gdLst/>
            <a:ahLst/>
            <a:cxnLst/>
            <a:rect r="r" b="b" t="t" l="l"/>
            <a:pathLst>
              <a:path h="1502155" w="16407408">
                <a:moveTo>
                  <a:pt x="0" y="0"/>
                </a:moveTo>
                <a:lnTo>
                  <a:pt x="16407408" y="0"/>
                </a:lnTo>
                <a:lnTo>
                  <a:pt x="16407408" y="1502155"/>
                </a:lnTo>
                <a:lnTo>
                  <a:pt x="0" y="1502155"/>
                </a:lnTo>
                <a:lnTo>
                  <a:pt x="0" y="0"/>
                </a:lnTo>
                <a:close/>
              </a:path>
            </a:pathLst>
          </a:custGeom>
          <a:blipFill>
            <a:blip r:embed="rId5"/>
            <a:stretch>
              <a:fillRect l="0" t="0" r="0" b="0"/>
            </a:stretch>
          </a:blipFill>
        </p:spPr>
      </p:sp>
      <p:sp>
        <p:nvSpPr>
          <p:cNvPr name="Freeform 11" id="11"/>
          <p:cNvSpPr/>
          <p:nvPr/>
        </p:nvSpPr>
        <p:spPr>
          <a:xfrm flipH="false" flipV="false" rot="0">
            <a:off x="1028700" y="7370922"/>
            <a:ext cx="16407408" cy="978246"/>
          </a:xfrm>
          <a:custGeom>
            <a:avLst/>
            <a:gdLst/>
            <a:ahLst/>
            <a:cxnLst/>
            <a:rect r="r" b="b" t="t" l="l"/>
            <a:pathLst>
              <a:path h="978246" w="16407408">
                <a:moveTo>
                  <a:pt x="0" y="0"/>
                </a:moveTo>
                <a:lnTo>
                  <a:pt x="16407408" y="0"/>
                </a:lnTo>
                <a:lnTo>
                  <a:pt x="16407408" y="978245"/>
                </a:lnTo>
                <a:lnTo>
                  <a:pt x="0" y="978245"/>
                </a:lnTo>
                <a:lnTo>
                  <a:pt x="0" y="0"/>
                </a:lnTo>
                <a:close/>
              </a:path>
            </a:pathLst>
          </a:custGeom>
          <a:blipFill>
            <a:blip r:embed="rId6"/>
            <a:stretch>
              <a:fillRect l="0" t="0" r="0" b="0"/>
            </a:stretch>
          </a:blipFill>
        </p:spPr>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F1E6B8"/>
        </a:solidFill>
      </p:bgPr>
    </p:bg>
    <p:spTree>
      <p:nvGrpSpPr>
        <p:cNvPr id="1" name=""/>
        <p:cNvGrpSpPr/>
        <p:nvPr/>
      </p:nvGrpSpPr>
      <p:grpSpPr>
        <a:xfrm>
          <a:off x="0" y="0"/>
          <a:ext cx="0" cy="0"/>
          <a:chOff x="0" y="0"/>
          <a:chExt cx="0" cy="0"/>
        </a:xfrm>
      </p:grpSpPr>
      <p:grpSp>
        <p:nvGrpSpPr>
          <p:cNvPr name="Group 2" id="2"/>
          <p:cNvGrpSpPr/>
          <p:nvPr/>
        </p:nvGrpSpPr>
        <p:grpSpPr>
          <a:xfrm rot="0">
            <a:off x="2520950" y="1238495"/>
            <a:ext cx="13411752" cy="1552437"/>
            <a:chOff x="0" y="0"/>
            <a:chExt cx="3532313" cy="408872"/>
          </a:xfrm>
        </p:grpSpPr>
        <p:sp>
          <p:nvSpPr>
            <p:cNvPr name="Freeform 3" id="3"/>
            <p:cNvSpPr/>
            <p:nvPr/>
          </p:nvSpPr>
          <p:spPr>
            <a:xfrm flipH="false" flipV="false" rot="0">
              <a:off x="0" y="0"/>
              <a:ext cx="3532313" cy="408872"/>
            </a:xfrm>
            <a:custGeom>
              <a:avLst/>
              <a:gdLst/>
              <a:ahLst/>
              <a:cxnLst/>
              <a:rect r="r" b="b" t="t" l="l"/>
              <a:pathLst>
                <a:path h="408872" w="3532313">
                  <a:moveTo>
                    <a:pt x="29440" y="0"/>
                  </a:moveTo>
                  <a:lnTo>
                    <a:pt x="3502873" y="0"/>
                  </a:lnTo>
                  <a:cubicBezTo>
                    <a:pt x="3510681" y="0"/>
                    <a:pt x="3518169" y="3102"/>
                    <a:pt x="3523690" y="8623"/>
                  </a:cubicBezTo>
                  <a:cubicBezTo>
                    <a:pt x="3529211" y="14144"/>
                    <a:pt x="3532313" y="21632"/>
                    <a:pt x="3532313" y="29440"/>
                  </a:cubicBezTo>
                  <a:lnTo>
                    <a:pt x="3532313" y="379433"/>
                  </a:lnTo>
                  <a:cubicBezTo>
                    <a:pt x="3532313" y="387240"/>
                    <a:pt x="3529211" y="394729"/>
                    <a:pt x="3523690" y="400250"/>
                  </a:cubicBezTo>
                  <a:cubicBezTo>
                    <a:pt x="3518169" y="405771"/>
                    <a:pt x="3510681" y="408872"/>
                    <a:pt x="3502873" y="408872"/>
                  </a:cubicBezTo>
                  <a:lnTo>
                    <a:pt x="29440" y="408872"/>
                  </a:lnTo>
                  <a:cubicBezTo>
                    <a:pt x="21632" y="408872"/>
                    <a:pt x="14144" y="405771"/>
                    <a:pt x="8623" y="400250"/>
                  </a:cubicBezTo>
                  <a:cubicBezTo>
                    <a:pt x="3102" y="394729"/>
                    <a:pt x="0" y="387240"/>
                    <a:pt x="0" y="379433"/>
                  </a:cubicBezTo>
                  <a:lnTo>
                    <a:pt x="0" y="29440"/>
                  </a:lnTo>
                  <a:cubicBezTo>
                    <a:pt x="0" y="21632"/>
                    <a:pt x="3102" y="14144"/>
                    <a:pt x="8623" y="8623"/>
                  </a:cubicBezTo>
                  <a:cubicBezTo>
                    <a:pt x="14144" y="3102"/>
                    <a:pt x="21632" y="0"/>
                    <a:pt x="29440" y="0"/>
                  </a:cubicBezTo>
                  <a:close/>
                </a:path>
              </a:pathLst>
            </a:custGeom>
            <a:solidFill>
              <a:srgbClr val="2ABFC0"/>
            </a:solidFill>
          </p:spPr>
        </p:sp>
        <p:sp>
          <p:nvSpPr>
            <p:cNvPr name="TextBox 4" id="4"/>
            <p:cNvSpPr txBox="true"/>
            <p:nvPr/>
          </p:nvSpPr>
          <p:spPr>
            <a:xfrm>
              <a:off x="0" y="-47625"/>
              <a:ext cx="3532313" cy="456497"/>
            </a:xfrm>
            <a:prstGeom prst="rect">
              <a:avLst/>
            </a:prstGeom>
          </p:spPr>
          <p:txBody>
            <a:bodyPr anchor="ctr" rtlCol="false" tIns="50800" lIns="50800" bIns="50800" rIns="50800"/>
            <a:lstStyle/>
            <a:p>
              <a:pPr algn="ctr">
                <a:lnSpc>
                  <a:spcPts val="3359"/>
                </a:lnSpc>
              </a:pPr>
            </a:p>
          </p:txBody>
        </p:sp>
      </p:grpSp>
      <p:sp>
        <p:nvSpPr>
          <p:cNvPr name="TextBox 5" id="5"/>
          <p:cNvSpPr txBox="true"/>
          <p:nvPr/>
        </p:nvSpPr>
        <p:spPr>
          <a:xfrm rot="0">
            <a:off x="1205508" y="1433689"/>
            <a:ext cx="16230600" cy="2295525"/>
          </a:xfrm>
          <a:prstGeom prst="rect">
            <a:avLst/>
          </a:prstGeom>
        </p:spPr>
        <p:txBody>
          <a:bodyPr anchor="t" rtlCol="false" tIns="0" lIns="0" bIns="0" rIns="0">
            <a:spAutoFit/>
          </a:bodyPr>
          <a:lstStyle/>
          <a:p>
            <a:pPr algn="ctr">
              <a:lnSpc>
                <a:spcPts val="9000"/>
              </a:lnSpc>
            </a:pPr>
            <a:r>
              <a:rPr lang="en-US" sz="7500">
                <a:solidFill>
                  <a:srgbClr val="FFFFFF"/>
                </a:solidFill>
                <a:latin typeface="Alfa Slab One"/>
              </a:rPr>
              <a:t>3.reverse: O(n)</a:t>
            </a:r>
          </a:p>
          <a:p>
            <a:pPr algn="ctr" marL="0" indent="0" lvl="0">
              <a:lnSpc>
                <a:spcPts val="9000"/>
              </a:lnSpc>
              <a:spcBef>
                <a:spcPct val="0"/>
              </a:spcBef>
            </a:pPr>
          </a:p>
        </p:txBody>
      </p:sp>
      <p:sp>
        <p:nvSpPr>
          <p:cNvPr name="Freeform 6" id="6"/>
          <p:cNvSpPr/>
          <p:nvPr/>
        </p:nvSpPr>
        <p:spPr>
          <a:xfrm flipH="false" flipV="false" rot="2195971">
            <a:off x="-1015074" y="264166"/>
            <a:ext cx="4985393" cy="2660954"/>
          </a:xfrm>
          <a:custGeom>
            <a:avLst/>
            <a:gdLst/>
            <a:ahLst/>
            <a:cxnLst/>
            <a:rect r="r" b="b" t="t" l="l"/>
            <a:pathLst>
              <a:path h="2660954" w="4985393">
                <a:moveTo>
                  <a:pt x="0" y="0"/>
                </a:moveTo>
                <a:lnTo>
                  <a:pt x="4985393" y="0"/>
                </a:lnTo>
                <a:lnTo>
                  <a:pt x="4985393" y="2660954"/>
                </a:lnTo>
                <a:lnTo>
                  <a:pt x="0" y="2660954"/>
                </a:lnTo>
                <a:lnTo>
                  <a:pt x="0" y="0"/>
                </a:lnTo>
                <a:close/>
              </a:path>
            </a:pathLst>
          </a:custGeom>
          <a:blipFill>
            <a:blip r:embed="rId2"/>
            <a:stretch>
              <a:fillRect l="0" t="0" r="0" b="0"/>
            </a:stretch>
          </a:blipFill>
        </p:spPr>
      </p:sp>
      <p:sp>
        <p:nvSpPr>
          <p:cNvPr name="TextBox 7" id="7"/>
          <p:cNvSpPr txBox="true"/>
          <p:nvPr/>
        </p:nvSpPr>
        <p:spPr>
          <a:xfrm rot="0">
            <a:off x="1679010" y="3165373"/>
            <a:ext cx="15340746" cy="5374688"/>
          </a:xfrm>
          <a:prstGeom prst="rect">
            <a:avLst/>
          </a:prstGeom>
        </p:spPr>
        <p:txBody>
          <a:bodyPr anchor="t" rtlCol="false" tIns="0" lIns="0" bIns="0" rIns="0">
            <a:spAutoFit/>
          </a:bodyPr>
          <a:lstStyle/>
          <a:p>
            <a:pPr marL="863361" indent="-431681" lvl="1">
              <a:lnSpc>
                <a:spcPts val="5598"/>
              </a:lnSpc>
              <a:buFont typeface="Arial"/>
              <a:buChar char="•"/>
            </a:pPr>
            <a:r>
              <a:rPr lang="en-US" sz="3998">
                <a:solidFill>
                  <a:srgbClr val="000000"/>
                </a:solidFill>
                <a:latin typeface="Cabin"/>
              </a:rPr>
              <a:t>reverse(first, last): Đảo ngược vị trí các phần tử trong một khoảng của vector.</a:t>
            </a:r>
          </a:p>
          <a:p>
            <a:pPr>
              <a:lnSpc>
                <a:spcPts val="5598"/>
              </a:lnSpc>
            </a:pPr>
          </a:p>
          <a:p>
            <a:pPr>
              <a:lnSpc>
                <a:spcPts val="5598"/>
              </a:lnSpc>
            </a:pPr>
          </a:p>
          <a:p>
            <a:pPr>
              <a:lnSpc>
                <a:spcPts val="5598"/>
              </a:lnSpc>
            </a:pPr>
          </a:p>
          <a:p>
            <a:pPr>
              <a:lnSpc>
                <a:spcPts val="5598"/>
              </a:lnSpc>
            </a:pPr>
          </a:p>
          <a:p>
            <a:pPr>
              <a:lnSpc>
                <a:spcPts val="5598"/>
              </a:lnSpc>
            </a:pPr>
          </a:p>
          <a:p>
            <a:pPr>
              <a:lnSpc>
                <a:spcPts val="3566"/>
              </a:lnSpc>
            </a:pPr>
          </a:p>
        </p:txBody>
      </p:sp>
      <p:sp>
        <p:nvSpPr>
          <p:cNvPr name="Freeform 8" id="8"/>
          <p:cNvSpPr/>
          <p:nvPr/>
        </p:nvSpPr>
        <p:spPr>
          <a:xfrm flipH="false" flipV="false" rot="-10698944">
            <a:off x="16451334" y="5940642"/>
            <a:ext cx="3415071" cy="1680500"/>
          </a:xfrm>
          <a:custGeom>
            <a:avLst/>
            <a:gdLst/>
            <a:ahLst/>
            <a:cxnLst/>
            <a:rect r="r" b="b" t="t" l="l"/>
            <a:pathLst>
              <a:path h="1680500" w="3415071">
                <a:moveTo>
                  <a:pt x="0" y="0"/>
                </a:moveTo>
                <a:lnTo>
                  <a:pt x="3415071" y="0"/>
                </a:lnTo>
                <a:lnTo>
                  <a:pt x="3415071" y="1680499"/>
                </a:lnTo>
                <a:lnTo>
                  <a:pt x="0" y="1680499"/>
                </a:lnTo>
                <a:lnTo>
                  <a:pt x="0" y="0"/>
                </a:lnTo>
                <a:close/>
              </a:path>
            </a:pathLst>
          </a:custGeom>
          <a:blipFill>
            <a:blip r:embed="rId3"/>
            <a:stretch>
              <a:fillRect l="0" t="0" r="0" b="0"/>
            </a:stretch>
          </a:blipFill>
        </p:spPr>
      </p:sp>
      <p:sp>
        <p:nvSpPr>
          <p:cNvPr name="Freeform 9" id="9"/>
          <p:cNvSpPr/>
          <p:nvPr/>
        </p:nvSpPr>
        <p:spPr>
          <a:xfrm flipH="false" flipV="false" rot="0">
            <a:off x="1205508" y="5597732"/>
            <a:ext cx="16230600" cy="926482"/>
          </a:xfrm>
          <a:custGeom>
            <a:avLst/>
            <a:gdLst/>
            <a:ahLst/>
            <a:cxnLst/>
            <a:rect r="r" b="b" t="t" l="l"/>
            <a:pathLst>
              <a:path h="926482" w="16230600">
                <a:moveTo>
                  <a:pt x="0" y="0"/>
                </a:moveTo>
                <a:lnTo>
                  <a:pt x="16230600" y="0"/>
                </a:lnTo>
                <a:lnTo>
                  <a:pt x="16230600" y="926483"/>
                </a:lnTo>
                <a:lnTo>
                  <a:pt x="0" y="926483"/>
                </a:lnTo>
                <a:lnTo>
                  <a:pt x="0" y="0"/>
                </a:lnTo>
                <a:close/>
              </a:path>
            </a:pathLst>
          </a:custGeom>
          <a:blipFill>
            <a:blip r:embed="rId4"/>
            <a:stretch>
              <a:fillRect l="0" t="0" r="0" b="0"/>
            </a:stretch>
          </a:blipFill>
        </p:spPr>
      </p:sp>
      <p:sp>
        <p:nvSpPr>
          <p:cNvPr name="Freeform 10" id="10"/>
          <p:cNvSpPr/>
          <p:nvPr/>
        </p:nvSpPr>
        <p:spPr>
          <a:xfrm flipH="false" flipV="false" rot="0">
            <a:off x="1205508" y="7146401"/>
            <a:ext cx="16230600" cy="753100"/>
          </a:xfrm>
          <a:custGeom>
            <a:avLst/>
            <a:gdLst/>
            <a:ahLst/>
            <a:cxnLst/>
            <a:rect r="r" b="b" t="t" l="l"/>
            <a:pathLst>
              <a:path h="753100" w="16230600">
                <a:moveTo>
                  <a:pt x="0" y="0"/>
                </a:moveTo>
                <a:lnTo>
                  <a:pt x="16230600" y="0"/>
                </a:lnTo>
                <a:lnTo>
                  <a:pt x="16230600" y="753100"/>
                </a:lnTo>
                <a:lnTo>
                  <a:pt x="0" y="753100"/>
                </a:lnTo>
                <a:lnTo>
                  <a:pt x="0" y="0"/>
                </a:lnTo>
                <a:close/>
              </a:path>
            </a:pathLst>
          </a:custGeom>
          <a:blipFill>
            <a:blip r:embed="rId5"/>
            <a:stretch>
              <a:fillRect l="0" t="0" r="0" b="0"/>
            </a:stretch>
          </a:blipFill>
        </p:spPr>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F1E6B8"/>
        </a:solidFill>
      </p:bgPr>
    </p:bg>
    <p:spTree>
      <p:nvGrpSpPr>
        <p:cNvPr id="1" name=""/>
        <p:cNvGrpSpPr/>
        <p:nvPr/>
      </p:nvGrpSpPr>
      <p:grpSpPr>
        <a:xfrm>
          <a:off x="0" y="0"/>
          <a:ext cx="0" cy="0"/>
          <a:chOff x="0" y="0"/>
          <a:chExt cx="0" cy="0"/>
        </a:xfrm>
      </p:grpSpPr>
      <p:grpSp>
        <p:nvGrpSpPr>
          <p:cNvPr name="Group 2" id="2"/>
          <p:cNvGrpSpPr/>
          <p:nvPr/>
        </p:nvGrpSpPr>
        <p:grpSpPr>
          <a:xfrm rot="0">
            <a:off x="565371" y="1778196"/>
            <a:ext cx="9241729" cy="6803749"/>
            <a:chOff x="0" y="0"/>
            <a:chExt cx="2434036" cy="1791934"/>
          </a:xfrm>
        </p:grpSpPr>
        <p:sp>
          <p:nvSpPr>
            <p:cNvPr name="Freeform 3" id="3"/>
            <p:cNvSpPr/>
            <p:nvPr/>
          </p:nvSpPr>
          <p:spPr>
            <a:xfrm flipH="false" flipV="false" rot="0">
              <a:off x="0" y="0"/>
              <a:ext cx="2434036" cy="1791934"/>
            </a:xfrm>
            <a:custGeom>
              <a:avLst/>
              <a:gdLst/>
              <a:ahLst/>
              <a:cxnLst/>
              <a:rect r="r" b="b" t="t" l="l"/>
              <a:pathLst>
                <a:path h="1791934" w="2434036">
                  <a:moveTo>
                    <a:pt x="42723" y="0"/>
                  </a:moveTo>
                  <a:lnTo>
                    <a:pt x="2391312" y="0"/>
                  </a:lnTo>
                  <a:cubicBezTo>
                    <a:pt x="2414908" y="0"/>
                    <a:pt x="2434036" y="19128"/>
                    <a:pt x="2434036" y="42723"/>
                  </a:cubicBezTo>
                  <a:lnTo>
                    <a:pt x="2434036" y="1749210"/>
                  </a:lnTo>
                  <a:cubicBezTo>
                    <a:pt x="2434036" y="1760541"/>
                    <a:pt x="2429534" y="1771408"/>
                    <a:pt x="2421522" y="1779420"/>
                  </a:cubicBezTo>
                  <a:cubicBezTo>
                    <a:pt x="2413510" y="1787433"/>
                    <a:pt x="2402643" y="1791934"/>
                    <a:pt x="2391312" y="1791934"/>
                  </a:cubicBezTo>
                  <a:lnTo>
                    <a:pt x="42723" y="1791934"/>
                  </a:lnTo>
                  <a:cubicBezTo>
                    <a:pt x="19128" y="1791934"/>
                    <a:pt x="0" y="1772806"/>
                    <a:pt x="0" y="1749210"/>
                  </a:cubicBezTo>
                  <a:lnTo>
                    <a:pt x="0" y="42723"/>
                  </a:lnTo>
                  <a:cubicBezTo>
                    <a:pt x="0" y="19128"/>
                    <a:pt x="19128" y="0"/>
                    <a:pt x="42723" y="0"/>
                  </a:cubicBezTo>
                  <a:close/>
                </a:path>
              </a:pathLst>
            </a:custGeom>
            <a:solidFill>
              <a:srgbClr val="2ABFC0"/>
            </a:solidFill>
          </p:spPr>
        </p:sp>
        <p:sp>
          <p:nvSpPr>
            <p:cNvPr name="TextBox 4" id="4"/>
            <p:cNvSpPr txBox="true"/>
            <p:nvPr/>
          </p:nvSpPr>
          <p:spPr>
            <a:xfrm>
              <a:off x="0" y="-47625"/>
              <a:ext cx="2434036" cy="1839559"/>
            </a:xfrm>
            <a:prstGeom prst="rect">
              <a:avLst/>
            </a:prstGeom>
          </p:spPr>
          <p:txBody>
            <a:bodyPr anchor="ctr" rtlCol="false" tIns="50800" lIns="50800" bIns="50800" rIns="50800"/>
            <a:lstStyle/>
            <a:p>
              <a:pPr algn="ctr">
                <a:lnSpc>
                  <a:spcPts val="3359"/>
                </a:lnSpc>
              </a:pPr>
            </a:p>
          </p:txBody>
        </p:sp>
      </p:grpSp>
      <p:sp>
        <p:nvSpPr>
          <p:cNvPr name="TextBox 5" id="5"/>
          <p:cNvSpPr txBox="true"/>
          <p:nvPr/>
        </p:nvSpPr>
        <p:spPr>
          <a:xfrm rot="0">
            <a:off x="835685" y="3105436"/>
            <a:ext cx="8701102" cy="4581525"/>
          </a:xfrm>
          <a:prstGeom prst="rect">
            <a:avLst/>
          </a:prstGeom>
        </p:spPr>
        <p:txBody>
          <a:bodyPr anchor="t" rtlCol="false" tIns="0" lIns="0" bIns="0" rIns="0">
            <a:spAutoFit/>
          </a:bodyPr>
          <a:lstStyle/>
          <a:p>
            <a:pPr algn="ctr">
              <a:lnSpc>
                <a:spcPts val="9000"/>
              </a:lnSpc>
            </a:pPr>
            <a:r>
              <a:rPr lang="en-US" sz="7500">
                <a:solidFill>
                  <a:srgbClr val="FFFFFF"/>
                </a:solidFill>
                <a:latin typeface="Alfa Slab One"/>
              </a:rPr>
              <a:t>Một số hàm dùng để tìm kiếm trong vector</a:t>
            </a:r>
          </a:p>
        </p:txBody>
      </p:sp>
      <p:sp>
        <p:nvSpPr>
          <p:cNvPr name="Freeform 6" id="6"/>
          <p:cNvSpPr/>
          <p:nvPr/>
        </p:nvSpPr>
        <p:spPr>
          <a:xfrm flipH="false" flipV="false" rot="-5824002">
            <a:off x="15058747" y="8171150"/>
            <a:ext cx="3415071" cy="1680500"/>
          </a:xfrm>
          <a:custGeom>
            <a:avLst/>
            <a:gdLst/>
            <a:ahLst/>
            <a:cxnLst/>
            <a:rect r="r" b="b" t="t" l="l"/>
            <a:pathLst>
              <a:path h="1680500" w="3415071">
                <a:moveTo>
                  <a:pt x="0" y="0"/>
                </a:moveTo>
                <a:lnTo>
                  <a:pt x="3415071" y="0"/>
                </a:lnTo>
                <a:lnTo>
                  <a:pt x="3415071" y="1680500"/>
                </a:lnTo>
                <a:lnTo>
                  <a:pt x="0" y="1680500"/>
                </a:lnTo>
                <a:lnTo>
                  <a:pt x="0" y="0"/>
                </a:lnTo>
                <a:close/>
              </a:path>
            </a:pathLst>
          </a:custGeom>
          <a:blipFill>
            <a:blip r:embed="rId2"/>
            <a:stretch>
              <a:fillRect l="0" t="0" r="0" b="0"/>
            </a:stretch>
          </a:blipFill>
        </p:spPr>
      </p:sp>
      <p:sp>
        <p:nvSpPr>
          <p:cNvPr name="Freeform 7" id="7"/>
          <p:cNvSpPr/>
          <p:nvPr/>
        </p:nvSpPr>
        <p:spPr>
          <a:xfrm flipH="false" flipV="false" rot="-5824002">
            <a:off x="13846565" y="8951756"/>
            <a:ext cx="3415071" cy="1680500"/>
          </a:xfrm>
          <a:custGeom>
            <a:avLst/>
            <a:gdLst/>
            <a:ahLst/>
            <a:cxnLst/>
            <a:rect r="r" b="b" t="t" l="l"/>
            <a:pathLst>
              <a:path h="1680500" w="3415071">
                <a:moveTo>
                  <a:pt x="0" y="0"/>
                </a:moveTo>
                <a:lnTo>
                  <a:pt x="3415071" y="0"/>
                </a:lnTo>
                <a:lnTo>
                  <a:pt x="3415071" y="1680500"/>
                </a:lnTo>
                <a:lnTo>
                  <a:pt x="0" y="1680500"/>
                </a:lnTo>
                <a:lnTo>
                  <a:pt x="0" y="0"/>
                </a:lnTo>
                <a:close/>
              </a:path>
            </a:pathLst>
          </a:custGeom>
          <a:blipFill>
            <a:blip r:embed="rId2"/>
            <a:stretch>
              <a:fillRect l="0" t="0" r="0" b="0"/>
            </a:stretch>
          </a:blipFill>
        </p:spPr>
      </p:sp>
      <p:sp>
        <p:nvSpPr>
          <p:cNvPr name="Freeform 8" id="8"/>
          <p:cNvSpPr/>
          <p:nvPr/>
        </p:nvSpPr>
        <p:spPr>
          <a:xfrm flipH="false" flipV="false" rot="6404680">
            <a:off x="5856337" y="-4059256"/>
            <a:ext cx="7779055" cy="3827943"/>
          </a:xfrm>
          <a:custGeom>
            <a:avLst/>
            <a:gdLst/>
            <a:ahLst/>
            <a:cxnLst/>
            <a:rect r="r" b="b" t="t" l="l"/>
            <a:pathLst>
              <a:path h="3827943" w="7779055">
                <a:moveTo>
                  <a:pt x="0" y="0"/>
                </a:moveTo>
                <a:lnTo>
                  <a:pt x="7779055" y="0"/>
                </a:lnTo>
                <a:lnTo>
                  <a:pt x="7779055" y="3827944"/>
                </a:lnTo>
                <a:lnTo>
                  <a:pt x="0" y="3827944"/>
                </a:lnTo>
                <a:lnTo>
                  <a:pt x="0" y="0"/>
                </a:lnTo>
                <a:close/>
              </a:path>
            </a:pathLst>
          </a:custGeom>
          <a:blipFill>
            <a:blip r:embed="rId2"/>
            <a:stretch>
              <a:fillRect l="0" t="0" r="0" b="0"/>
            </a:stretch>
          </a:blipFill>
        </p:spPr>
      </p:sp>
      <p:sp>
        <p:nvSpPr>
          <p:cNvPr name="Freeform 9" id="9"/>
          <p:cNvSpPr/>
          <p:nvPr/>
        </p:nvSpPr>
        <p:spPr>
          <a:xfrm flipH="false" flipV="false" rot="9439739">
            <a:off x="-11004122" y="834344"/>
            <a:ext cx="16027221" cy="2824798"/>
          </a:xfrm>
          <a:custGeom>
            <a:avLst/>
            <a:gdLst/>
            <a:ahLst/>
            <a:cxnLst/>
            <a:rect r="r" b="b" t="t" l="l"/>
            <a:pathLst>
              <a:path h="2824798" w="16027221">
                <a:moveTo>
                  <a:pt x="0" y="0"/>
                </a:moveTo>
                <a:lnTo>
                  <a:pt x="16027220" y="0"/>
                </a:lnTo>
                <a:lnTo>
                  <a:pt x="16027220" y="2824798"/>
                </a:lnTo>
                <a:lnTo>
                  <a:pt x="0" y="2824798"/>
                </a:lnTo>
                <a:lnTo>
                  <a:pt x="0" y="0"/>
                </a:lnTo>
                <a:close/>
              </a:path>
            </a:pathLst>
          </a:custGeom>
          <a:blipFill>
            <a:blip r:embed="rId3"/>
            <a:stretch>
              <a:fillRect l="0" t="0" r="0" b="0"/>
            </a:stretch>
          </a:blipFill>
        </p:spPr>
      </p:sp>
      <p:sp>
        <p:nvSpPr>
          <p:cNvPr name="Freeform 10" id="10"/>
          <p:cNvSpPr/>
          <p:nvPr/>
        </p:nvSpPr>
        <p:spPr>
          <a:xfrm flipH="false" flipV="false" rot="9633706">
            <a:off x="15864076" y="-1216449"/>
            <a:ext cx="3243043" cy="3450046"/>
          </a:xfrm>
          <a:custGeom>
            <a:avLst/>
            <a:gdLst/>
            <a:ahLst/>
            <a:cxnLst/>
            <a:rect r="r" b="b" t="t" l="l"/>
            <a:pathLst>
              <a:path h="3450046" w="3243043">
                <a:moveTo>
                  <a:pt x="0" y="0"/>
                </a:moveTo>
                <a:lnTo>
                  <a:pt x="3243043" y="0"/>
                </a:lnTo>
                <a:lnTo>
                  <a:pt x="3243043" y="3450046"/>
                </a:lnTo>
                <a:lnTo>
                  <a:pt x="0" y="34500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0530170" y="2246743"/>
            <a:ext cx="4469106" cy="8594435"/>
          </a:xfrm>
          <a:custGeom>
            <a:avLst/>
            <a:gdLst/>
            <a:ahLst/>
            <a:cxnLst/>
            <a:rect r="r" b="b" t="t" l="l"/>
            <a:pathLst>
              <a:path h="8594435" w="4469106">
                <a:moveTo>
                  <a:pt x="0" y="0"/>
                </a:moveTo>
                <a:lnTo>
                  <a:pt x="4469106" y="0"/>
                </a:lnTo>
                <a:lnTo>
                  <a:pt x="4469106" y="8594435"/>
                </a:lnTo>
                <a:lnTo>
                  <a:pt x="0" y="85944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F1E6B8"/>
        </a:solidFill>
      </p:bgPr>
    </p:bg>
    <p:spTree>
      <p:nvGrpSpPr>
        <p:cNvPr id="1" name=""/>
        <p:cNvGrpSpPr/>
        <p:nvPr/>
      </p:nvGrpSpPr>
      <p:grpSpPr>
        <a:xfrm>
          <a:off x="0" y="0"/>
          <a:ext cx="0" cy="0"/>
          <a:chOff x="0" y="0"/>
          <a:chExt cx="0" cy="0"/>
        </a:xfrm>
      </p:grpSpPr>
      <p:grpSp>
        <p:nvGrpSpPr>
          <p:cNvPr name="Group 2" id="2"/>
          <p:cNvGrpSpPr/>
          <p:nvPr/>
        </p:nvGrpSpPr>
        <p:grpSpPr>
          <a:xfrm rot="0">
            <a:off x="2520950" y="1238495"/>
            <a:ext cx="13411752" cy="1552437"/>
            <a:chOff x="0" y="0"/>
            <a:chExt cx="3532313" cy="408872"/>
          </a:xfrm>
        </p:grpSpPr>
        <p:sp>
          <p:nvSpPr>
            <p:cNvPr name="Freeform 3" id="3"/>
            <p:cNvSpPr/>
            <p:nvPr/>
          </p:nvSpPr>
          <p:spPr>
            <a:xfrm flipH="false" flipV="false" rot="0">
              <a:off x="0" y="0"/>
              <a:ext cx="3532313" cy="408872"/>
            </a:xfrm>
            <a:custGeom>
              <a:avLst/>
              <a:gdLst/>
              <a:ahLst/>
              <a:cxnLst/>
              <a:rect r="r" b="b" t="t" l="l"/>
              <a:pathLst>
                <a:path h="408872" w="3532313">
                  <a:moveTo>
                    <a:pt x="29440" y="0"/>
                  </a:moveTo>
                  <a:lnTo>
                    <a:pt x="3502873" y="0"/>
                  </a:lnTo>
                  <a:cubicBezTo>
                    <a:pt x="3510681" y="0"/>
                    <a:pt x="3518169" y="3102"/>
                    <a:pt x="3523690" y="8623"/>
                  </a:cubicBezTo>
                  <a:cubicBezTo>
                    <a:pt x="3529211" y="14144"/>
                    <a:pt x="3532313" y="21632"/>
                    <a:pt x="3532313" y="29440"/>
                  </a:cubicBezTo>
                  <a:lnTo>
                    <a:pt x="3532313" y="379433"/>
                  </a:lnTo>
                  <a:cubicBezTo>
                    <a:pt x="3532313" y="387240"/>
                    <a:pt x="3529211" y="394729"/>
                    <a:pt x="3523690" y="400250"/>
                  </a:cubicBezTo>
                  <a:cubicBezTo>
                    <a:pt x="3518169" y="405771"/>
                    <a:pt x="3510681" y="408872"/>
                    <a:pt x="3502873" y="408872"/>
                  </a:cubicBezTo>
                  <a:lnTo>
                    <a:pt x="29440" y="408872"/>
                  </a:lnTo>
                  <a:cubicBezTo>
                    <a:pt x="21632" y="408872"/>
                    <a:pt x="14144" y="405771"/>
                    <a:pt x="8623" y="400250"/>
                  </a:cubicBezTo>
                  <a:cubicBezTo>
                    <a:pt x="3102" y="394729"/>
                    <a:pt x="0" y="387240"/>
                    <a:pt x="0" y="379433"/>
                  </a:cubicBezTo>
                  <a:lnTo>
                    <a:pt x="0" y="29440"/>
                  </a:lnTo>
                  <a:cubicBezTo>
                    <a:pt x="0" y="21632"/>
                    <a:pt x="3102" y="14144"/>
                    <a:pt x="8623" y="8623"/>
                  </a:cubicBezTo>
                  <a:cubicBezTo>
                    <a:pt x="14144" y="3102"/>
                    <a:pt x="21632" y="0"/>
                    <a:pt x="29440" y="0"/>
                  </a:cubicBezTo>
                  <a:close/>
                </a:path>
              </a:pathLst>
            </a:custGeom>
            <a:solidFill>
              <a:srgbClr val="2ABFC0"/>
            </a:solidFill>
          </p:spPr>
        </p:sp>
        <p:sp>
          <p:nvSpPr>
            <p:cNvPr name="TextBox 4" id="4"/>
            <p:cNvSpPr txBox="true"/>
            <p:nvPr/>
          </p:nvSpPr>
          <p:spPr>
            <a:xfrm>
              <a:off x="0" y="-47625"/>
              <a:ext cx="3532313" cy="456497"/>
            </a:xfrm>
            <a:prstGeom prst="rect">
              <a:avLst/>
            </a:prstGeom>
          </p:spPr>
          <p:txBody>
            <a:bodyPr anchor="ctr" rtlCol="false" tIns="50800" lIns="50800" bIns="50800" rIns="50800"/>
            <a:lstStyle/>
            <a:p>
              <a:pPr algn="ctr">
                <a:lnSpc>
                  <a:spcPts val="3359"/>
                </a:lnSpc>
              </a:pPr>
            </a:p>
          </p:txBody>
        </p:sp>
      </p:grpSp>
      <p:sp>
        <p:nvSpPr>
          <p:cNvPr name="TextBox 5" id="5"/>
          <p:cNvSpPr txBox="true"/>
          <p:nvPr/>
        </p:nvSpPr>
        <p:spPr>
          <a:xfrm rot="0">
            <a:off x="1205508" y="1433689"/>
            <a:ext cx="16230600" cy="2295525"/>
          </a:xfrm>
          <a:prstGeom prst="rect">
            <a:avLst/>
          </a:prstGeom>
        </p:spPr>
        <p:txBody>
          <a:bodyPr anchor="t" rtlCol="false" tIns="0" lIns="0" bIns="0" rIns="0">
            <a:spAutoFit/>
          </a:bodyPr>
          <a:lstStyle/>
          <a:p>
            <a:pPr algn="ctr">
              <a:lnSpc>
                <a:spcPts val="9000"/>
              </a:lnSpc>
            </a:pPr>
            <a:r>
              <a:rPr lang="en-US" sz="7500">
                <a:solidFill>
                  <a:srgbClr val="FFFFFF"/>
                </a:solidFill>
                <a:latin typeface="Alfa Slab One"/>
              </a:rPr>
              <a:t>1.find(): O(n)</a:t>
            </a:r>
          </a:p>
          <a:p>
            <a:pPr algn="ctr" marL="0" indent="0" lvl="0">
              <a:lnSpc>
                <a:spcPts val="9000"/>
              </a:lnSpc>
              <a:spcBef>
                <a:spcPct val="0"/>
              </a:spcBef>
            </a:pPr>
          </a:p>
        </p:txBody>
      </p:sp>
      <p:sp>
        <p:nvSpPr>
          <p:cNvPr name="Freeform 6" id="6"/>
          <p:cNvSpPr/>
          <p:nvPr/>
        </p:nvSpPr>
        <p:spPr>
          <a:xfrm flipH="false" flipV="false" rot="2195971">
            <a:off x="-1015074" y="264166"/>
            <a:ext cx="4985393" cy="2660954"/>
          </a:xfrm>
          <a:custGeom>
            <a:avLst/>
            <a:gdLst/>
            <a:ahLst/>
            <a:cxnLst/>
            <a:rect r="r" b="b" t="t" l="l"/>
            <a:pathLst>
              <a:path h="2660954" w="4985393">
                <a:moveTo>
                  <a:pt x="0" y="0"/>
                </a:moveTo>
                <a:lnTo>
                  <a:pt x="4985393" y="0"/>
                </a:lnTo>
                <a:lnTo>
                  <a:pt x="4985393" y="2660954"/>
                </a:lnTo>
                <a:lnTo>
                  <a:pt x="0" y="2660954"/>
                </a:lnTo>
                <a:lnTo>
                  <a:pt x="0" y="0"/>
                </a:lnTo>
                <a:close/>
              </a:path>
            </a:pathLst>
          </a:custGeom>
          <a:blipFill>
            <a:blip r:embed="rId2"/>
            <a:stretch>
              <a:fillRect l="0" t="0" r="0" b="0"/>
            </a:stretch>
          </a:blipFill>
        </p:spPr>
      </p:sp>
      <p:sp>
        <p:nvSpPr>
          <p:cNvPr name="TextBox 7" id="7"/>
          <p:cNvSpPr txBox="true"/>
          <p:nvPr/>
        </p:nvSpPr>
        <p:spPr>
          <a:xfrm rot="0">
            <a:off x="2238802" y="3314098"/>
            <a:ext cx="15340746" cy="3964988"/>
          </a:xfrm>
          <a:prstGeom prst="rect">
            <a:avLst/>
          </a:prstGeom>
        </p:spPr>
        <p:txBody>
          <a:bodyPr anchor="t" rtlCol="false" tIns="0" lIns="0" bIns="0" rIns="0">
            <a:spAutoFit/>
          </a:bodyPr>
          <a:lstStyle/>
          <a:p>
            <a:pPr marL="863361" indent="-431681" lvl="1">
              <a:lnSpc>
                <a:spcPts val="5598"/>
              </a:lnSpc>
              <a:buFont typeface="Arial"/>
              <a:buChar char="•"/>
            </a:pPr>
            <a:r>
              <a:rPr lang="en-US" sz="3998">
                <a:solidFill>
                  <a:srgbClr val="000000"/>
                </a:solidFill>
                <a:latin typeface="Cabin"/>
              </a:rPr>
              <a:t>find(first, last, value): Tìm kiếm giá trị value trong khoảng [first, last) và trả về iterator đến phần tử đầu tiên có giá trị bằng value. Nếu không tìm thấy, trả về last.</a:t>
            </a:r>
          </a:p>
          <a:p>
            <a:pPr>
              <a:lnSpc>
                <a:spcPts val="5598"/>
              </a:lnSpc>
            </a:pPr>
          </a:p>
          <a:p>
            <a:pPr>
              <a:lnSpc>
                <a:spcPts val="5598"/>
              </a:lnSpc>
            </a:pPr>
          </a:p>
          <a:p>
            <a:pPr>
              <a:lnSpc>
                <a:spcPts val="3566"/>
              </a:lnSpc>
            </a:pPr>
          </a:p>
        </p:txBody>
      </p:sp>
      <p:sp>
        <p:nvSpPr>
          <p:cNvPr name="Freeform 8" id="8"/>
          <p:cNvSpPr/>
          <p:nvPr/>
        </p:nvSpPr>
        <p:spPr>
          <a:xfrm flipH="false" flipV="false" rot="-10698944">
            <a:off x="16451334" y="5940642"/>
            <a:ext cx="3415071" cy="1680500"/>
          </a:xfrm>
          <a:custGeom>
            <a:avLst/>
            <a:gdLst/>
            <a:ahLst/>
            <a:cxnLst/>
            <a:rect r="r" b="b" t="t" l="l"/>
            <a:pathLst>
              <a:path h="1680500" w="3415071">
                <a:moveTo>
                  <a:pt x="0" y="0"/>
                </a:moveTo>
                <a:lnTo>
                  <a:pt x="3415071" y="0"/>
                </a:lnTo>
                <a:lnTo>
                  <a:pt x="3415071" y="1680499"/>
                </a:lnTo>
                <a:lnTo>
                  <a:pt x="0" y="1680499"/>
                </a:lnTo>
                <a:lnTo>
                  <a:pt x="0" y="0"/>
                </a:lnTo>
                <a:close/>
              </a:path>
            </a:pathLst>
          </a:custGeom>
          <a:blipFill>
            <a:blip r:embed="rId3"/>
            <a:stretch>
              <a:fillRect l="0" t="0" r="0" b="0"/>
            </a:stretch>
          </a:blipFill>
        </p:spPr>
      </p:sp>
      <p:sp>
        <p:nvSpPr>
          <p:cNvPr name="Freeform 9" id="9"/>
          <p:cNvSpPr/>
          <p:nvPr/>
        </p:nvSpPr>
        <p:spPr>
          <a:xfrm flipH="false" flipV="false" rot="0">
            <a:off x="2520950" y="8560357"/>
            <a:ext cx="14738350" cy="611160"/>
          </a:xfrm>
          <a:custGeom>
            <a:avLst/>
            <a:gdLst/>
            <a:ahLst/>
            <a:cxnLst/>
            <a:rect r="r" b="b" t="t" l="l"/>
            <a:pathLst>
              <a:path h="611160" w="14738350">
                <a:moveTo>
                  <a:pt x="0" y="0"/>
                </a:moveTo>
                <a:lnTo>
                  <a:pt x="14738350" y="0"/>
                </a:lnTo>
                <a:lnTo>
                  <a:pt x="14738350" y="611160"/>
                </a:lnTo>
                <a:lnTo>
                  <a:pt x="0" y="611160"/>
                </a:lnTo>
                <a:lnTo>
                  <a:pt x="0" y="0"/>
                </a:lnTo>
                <a:close/>
              </a:path>
            </a:pathLst>
          </a:custGeom>
          <a:blipFill>
            <a:blip r:embed="rId4"/>
            <a:stretch>
              <a:fillRect l="0" t="0" r="0" b="0"/>
            </a:stretch>
          </a:blipFill>
        </p:spPr>
      </p:sp>
      <p:sp>
        <p:nvSpPr>
          <p:cNvPr name="Freeform 10" id="10"/>
          <p:cNvSpPr/>
          <p:nvPr/>
        </p:nvSpPr>
        <p:spPr>
          <a:xfrm flipH="false" flipV="false" rot="0">
            <a:off x="2520950" y="5740576"/>
            <a:ext cx="14738350" cy="2226432"/>
          </a:xfrm>
          <a:custGeom>
            <a:avLst/>
            <a:gdLst/>
            <a:ahLst/>
            <a:cxnLst/>
            <a:rect r="r" b="b" t="t" l="l"/>
            <a:pathLst>
              <a:path h="2226432" w="14738350">
                <a:moveTo>
                  <a:pt x="0" y="0"/>
                </a:moveTo>
                <a:lnTo>
                  <a:pt x="14738350" y="0"/>
                </a:lnTo>
                <a:lnTo>
                  <a:pt x="14738350" y="2226431"/>
                </a:lnTo>
                <a:lnTo>
                  <a:pt x="0" y="2226431"/>
                </a:lnTo>
                <a:lnTo>
                  <a:pt x="0" y="0"/>
                </a:lnTo>
                <a:close/>
              </a:path>
            </a:pathLst>
          </a:custGeom>
          <a:blipFill>
            <a:blip r:embed="rId5"/>
            <a:stretch>
              <a:fillRect l="0" t="0" r="0" b="0"/>
            </a:stretch>
          </a:blipFill>
        </p:spPr>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F1E6B8"/>
        </a:solidFill>
      </p:bgPr>
    </p:bg>
    <p:spTree>
      <p:nvGrpSpPr>
        <p:cNvPr id="1" name=""/>
        <p:cNvGrpSpPr/>
        <p:nvPr/>
      </p:nvGrpSpPr>
      <p:grpSpPr>
        <a:xfrm>
          <a:off x="0" y="0"/>
          <a:ext cx="0" cy="0"/>
          <a:chOff x="0" y="0"/>
          <a:chExt cx="0" cy="0"/>
        </a:xfrm>
      </p:grpSpPr>
      <p:grpSp>
        <p:nvGrpSpPr>
          <p:cNvPr name="Group 2" id="2"/>
          <p:cNvGrpSpPr/>
          <p:nvPr/>
        </p:nvGrpSpPr>
        <p:grpSpPr>
          <a:xfrm rot="0">
            <a:off x="2520950" y="1238495"/>
            <a:ext cx="13411752" cy="1552437"/>
            <a:chOff x="0" y="0"/>
            <a:chExt cx="3532313" cy="408872"/>
          </a:xfrm>
        </p:grpSpPr>
        <p:sp>
          <p:nvSpPr>
            <p:cNvPr name="Freeform 3" id="3"/>
            <p:cNvSpPr/>
            <p:nvPr/>
          </p:nvSpPr>
          <p:spPr>
            <a:xfrm flipH="false" flipV="false" rot="0">
              <a:off x="0" y="0"/>
              <a:ext cx="3532313" cy="408872"/>
            </a:xfrm>
            <a:custGeom>
              <a:avLst/>
              <a:gdLst/>
              <a:ahLst/>
              <a:cxnLst/>
              <a:rect r="r" b="b" t="t" l="l"/>
              <a:pathLst>
                <a:path h="408872" w="3532313">
                  <a:moveTo>
                    <a:pt x="29440" y="0"/>
                  </a:moveTo>
                  <a:lnTo>
                    <a:pt x="3502873" y="0"/>
                  </a:lnTo>
                  <a:cubicBezTo>
                    <a:pt x="3510681" y="0"/>
                    <a:pt x="3518169" y="3102"/>
                    <a:pt x="3523690" y="8623"/>
                  </a:cubicBezTo>
                  <a:cubicBezTo>
                    <a:pt x="3529211" y="14144"/>
                    <a:pt x="3532313" y="21632"/>
                    <a:pt x="3532313" y="29440"/>
                  </a:cubicBezTo>
                  <a:lnTo>
                    <a:pt x="3532313" y="379433"/>
                  </a:lnTo>
                  <a:cubicBezTo>
                    <a:pt x="3532313" y="387240"/>
                    <a:pt x="3529211" y="394729"/>
                    <a:pt x="3523690" y="400250"/>
                  </a:cubicBezTo>
                  <a:cubicBezTo>
                    <a:pt x="3518169" y="405771"/>
                    <a:pt x="3510681" y="408872"/>
                    <a:pt x="3502873" y="408872"/>
                  </a:cubicBezTo>
                  <a:lnTo>
                    <a:pt x="29440" y="408872"/>
                  </a:lnTo>
                  <a:cubicBezTo>
                    <a:pt x="21632" y="408872"/>
                    <a:pt x="14144" y="405771"/>
                    <a:pt x="8623" y="400250"/>
                  </a:cubicBezTo>
                  <a:cubicBezTo>
                    <a:pt x="3102" y="394729"/>
                    <a:pt x="0" y="387240"/>
                    <a:pt x="0" y="379433"/>
                  </a:cubicBezTo>
                  <a:lnTo>
                    <a:pt x="0" y="29440"/>
                  </a:lnTo>
                  <a:cubicBezTo>
                    <a:pt x="0" y="21632"/>
                    <a:pt x="3102" y="14144"/>
                    <a:pt x="8623" y="8623"/>
                  </a:cubicBezTo>
                  <a:cubicBezTo>
                    <a:pt x="14144" y="3102"/>
                    <a:pt x="21632" y="0"/>
                    <a:pt x="29440" y="0"/>
                  </a:cubicBezTo>
                  <a:close/>
                </a:path>
              </a:pathLst>
            </a:custGeom>
            <a:solidFill>
              <a:srgbClr val="2ABFC0"/>
            </a:solidFill>
          </p:spPr>
        </p:sp>
        <p:sp>
          <p:nvSpPr>
            <p:cNvPr name="TextBox 4" id="4"/>
            <p:cNvSpPr txBox="true"/>
            <p:nvPr/>
          </p:nvSpPr>
          <p:spPr>
            <a:xfrm>
              <a:off x="0" y="-47625"/>
              <a:ext cx="3532313" cy="456497"/>
            </a:xfrm>
            <a:prstGeom prst="rect">
              <a:avLst/>
            </a:prstGeom>
          </p:spPr>
          <p:txBody>
            <a:bodyPr anchor="ctr" rtlCol="false" tIns="50800" lIns="50800" bIns="50800" rIns="50800"/>
            <a:lstStyle/>
            <a:p>
              <a:pPr algn="ctr">
                <a:lnSpc>
                  <a:spcPts val="3359"/>
                </a:lnSpc>
              </a:pPr>
            </a:p>
          </p:txBody>
        </p:sp>
      </p:grpSp>
      <p:sp>
        <p:nvSpPr>
          <p:cNvPr name="TextBox 5" id="5"/>
          <p:cNvSpPr txBox="true"/>
          <p:nvPr/>
        </p:nvSpPr>
        <p:spPr>
          <a:xfrm rot="0">
            <a:off x="1205508" y="1433689"/>
            <a:ext cx="16230600" cy="2295525"/>
          </a:xfrm>
          <a:prstGeom prst="rect">
            <a:avLst/>
          </a:prstGeom>
        </p:spPr>
        <p:txBody>
          <a:bodyPr anchor="t" rtlCol="false" tIns="0" lIns="0" bIns="0" rIns="0">
            <a:spAutoFit/>
          </a:bodyPr>
          <a:lstStyle/>
          <a:p>
            <a:pPr algn="ctr">
              <a:lnSpc>
                <a:spcPts val="9000"/>
              </a:lnSpc>
            </a:pPr>
            <a:r>
              <a:rPr lang="en-US" sz="7500">
                <a:solidFill>
                  <a:srgbClr val="FFFFFF"/>
                </a:solidFill>
                <a:latin typeface="Alfa Slab One"/>
              </a:rPr>
              <a:t>2.binary_search(): O(logn)</a:t>
            </a:r>
          </a:p>
          <a:p>
            <a:pPr algn="ctr" marL="0" indent="0" lvl="0">
              <a:lnSpc>
                <a:spcPts val="9000"/>
              </a:lnSpc>
              <a:spcBef>
                <a:spcPct val="0"/>
              </a:spcBef>
            </a:pPr>
          </a:p>
        </p:txBody>
      </p:sp>
      <p:sp>
        <p:nvSpPr>
          <p:cNvPr name="Freeform 6" id="6"/>
          <p:cNvSpPr/>
          <p:nvPr/>
        </p:nvSpPr>
        <p:spPr>
          <a:xfrm flipH="false" flipV="false" rot="2195971">
            <a:off x="-1015074" y="264166"/>
            <a:ext cx="4985393" cy="2660954"/>
          </a:xfrm>
          <a:custGeom>
            <a:avLst/>
            <a:gdLst/>
            <a:ahLst/>
            <a:cxnLst/>
            <a:rect r="r" b="b" t="t" l="l"/>
            <a:pathLst>
              <a:path h="2660954" w="4985393">
                <a:moveTo>
                  <a:pt x="0" y="0"/>
                </a:moveTo>
                <a:lnTo>
                  <a:pt x="4985393" y="0"/>
                </a:lnTo>
                <a:lnTo>
                  <a:pt x="4985393" y="2660954"/>
                </a:lnTo>
                <a:lnTo>
                  <a:pt x="0" y="2660954"/>
                </a:lnTo>
                <a:lnTo>
                  <a:pt x="0" y="0"/>
                </a:lnTo>
                <a:close/>
              </a:path>
            </a:pathLst>
          </a:custGeom>
          <a:blipFill>
            <a:blip r:embed="rId2"/>
            <a:stretch>
              <a:fillRect l="0" t="0" r="0" b="0"/>
            </a:stretch>
          </a:blipFill>
        </p:spPr>
      </p:sp>
      <p:sp>
        <p:nvSpPr>
          <p:cNvPr name="TextBox 7" id="7"/>
          <p:cNvSpPr txBox="true"/>
          <p:nvPr/>
        </p:nvSpPr>
        <p:spPr>
          <a:xfrm rot="0">
            <a:off x="2123937" y="3345054"/>
            <a:ext cx="15340746" cy="4669838"/>
          </a:xfrm>
          <a:prstGeom prst="rect">
            <a:avLst/>
          </a:prstGeom>
        </p:spPr>
        <p:txBody>
          <a:bodyPr anchor="t" rtlCol="false" tIns="0" lIns="0" bIns="0" rIns="0">
            <a:spAutoFit/>
          </a:bodyPr>
          <a:lstStyle/>
          <a:p>
            <a:pPr marL="863361" indent="-431681" lvl="1">
              <a:lnSpc>
                <a:spcPts val="5598"/>
              </a:lnSpc>
              <a:buFont typeface="Arial"/>
              <a:buChar char="•"/>
            </a:pPr>
            <a:r>
              <a:rPr lang="en-US" sz="3998">
                <a:solidFill>
                  <a:srgbClr val="000000"/>
                </a:solidFill>
                <a:latin typeface="Cabin"/>
              </a:rPr>
              <a:t>binary_search(first, last, value): Kiểm tra xem giá trị value có tồn tại trong khoảng [first, last) không (đối với vector đã được sắp xếp). Trả về true nếu tồn tại, ngược lại trả về false.</a:t>
            </a:r>
          </a:p>
          <a:p>
            <a:pPr>
              <a:lnSpc>
                <a:spcPts val="5598"/>
              </a:lnSpc>
            </a:pPr>
          </a:p>
          <a:p>
            <a:pPr>
              <a:lnSpc>
                <a:spcPts val="5598"/>
              </a:lnSpc>
            </a:pPr>
          </a:p>
          <a:p>
            <a:pPr>
              <a:lnSpc>
                <a:spcPts val="5598"/>
              </a:lnSpc>
            </a:pPr>
          </a:p>
          <a:p>
            <a:pPr>
              <a:lnSpc>
                <a:spcPts val="3566"/>
              </a:lnSpc>
            </a:pPr>
          </a:p>
        </p:txBody>
      </p:sp>
      <p:sp>
        <p:nvSpPr>
          <p:cNvPr name="Freeform 8" id="8"/>
          <p:cNvSpPr/>
          <p:nvPr/>
        </p:nvSpPr>
        <p:spPr>
          <a:xfrm flipH="false" flipV="false" rot="-10698944">
            <a:off x="16451334" y="5940642"/>
            <a:ext cx="3415071" cy="1680500"/>
          </a:xfrm>
          <a:custGeom>
            <a:avLst/>
            <a:gdLst/>
            <a:ahLst/>
            <a:cxnLst/>
            <a:rect r="r" b="b" t="t" l="l"/>
            <a:pathLst>
              <a:path h="1680500" w="3415071">
                <a:moveTo>
                  <a:pt x="0" y="0"/>
                </a:moveTo>
                <a:lnTo>
                  <a:pt x="3415071" y="0"/>
                </a:lnTo>
                <a:lnTo>
                  <a:pt x="3415071" y="1680499"/>
                </a:lnTo>
                <a:lnTo>
                  <a:pt x="0" y="1680499"/>
                </a:lnTo>
                <a:lnTo>
                  <a:pt x="0" y="0"/>
                </a:lnTo>
                <a:close/>
              </a:path>
            </a:pathLst>
          </a:custGeom>
          <a:blipFill>
            <a:blip r:embed="rId3"/>
            <a:stretch>
              <a:fillRect l="0" t="0" r="0" b="0"/>
            </a:stretch>
          </a:blipFill>
        </p:spPr>
      </p:sp>
      <p:sp>
        <p:nvSpPr>
          <p:cNvPr name="Freeform 9" id="9"/>
          <p:cNvSpPr/>
          <p:nvPr/>
        </p:nvSpPr>
        <p:spPr>
          <a:xfrm flipH="false" flipV="false" rot="0">
            <a:off x="1477623" y="8251564"/>
            <a:ext cx="15958485" cy="662812"/>
          </a:xfrm>
          <a:custGeom>
            <a:avLst/>
            <a:gdLst/>
            <a:ahLst/>
            <a:cxnLst/>
            <a:rect r="r" b="b" t="t" l="l"/>
            <a:pathLst>
              <a:path h="662812" w="15958485">
                <a:moveTo>
                  <a:pt x="0" y="0"/>
                </a:moveTo>
                <a:lnTo>
                  <a:pt x="15958485" y="0"/>
                </a:lnTo>
                <a:lnTo>
                  <a:pt x="15958485" y="662813"/>
                </a:lnTo>
                <a:lnTo>
                  <a:pt x="0" y="662813"/>
                </a:lnTo>
                <a:lnTo>
                  <a:pt x="0" y="0"/>
                </a:lnTo>
                <a:close/>
              </a:path>
            </a:pathLst>
          </a:custGeom>
          <a:blipFill>
            <a:blip r:embed="rId4"/>
            <a:stretch>
              <a:fillRect l="0" t="0" r="0" b="0"/>
            </a:stretch>
          </a:blipFill>
        </p:spPr>
      </p:sp>
      <p:sp>
        <p:nvSpPr>
          <p:cNvPr name="Freeform 10" id="10"/>
          <p:cNvSpPr/>
          <p:nvPr/>
        </p:nvSpPr>
        <p:spPr>
          <a:xfrm flipH="false" flipV="false" rot="0">
            <a:off x="1477623" y="5890817"/>
            <a:ext cx="15958485" cy="1965423"/>
          </a:xfrm>
          <a:custGeom>
            <a:avLst/>
            <a:gdLst/>
            <a:ahLst/>
            <a:cxnLst/>
            <a:rect r="r" b="b" t="t" l="l"/>
            <a:pathLst>
              <a:path h="1965423" w="15958485">
                <a:moveTo>
                  <a:pt x="0" y="0"/>
                </a:moveTo>
                <a:lnTo>
                  <a:pt x="15958485" y="0"/>
                </a:lnTo>
                <a:lnTo>
                  <a:pt x="15958485" y="1965424"/>
                </a:lnTo>
                <a:lnTo>
                  <a:pt x="0" y="1965424"/>
                </a:lnTo>
                <a:lnTo>
                  <a:pt x="0" y="0"/>
                </a:lnTo>
                <a:close/>
              </a:path>
            </a:pathLst>
          </a:custGeom>
          <a:blipFill>
            <a:blip r:embed="rId5"/>
            <a:stretch>
              <a:fillRect l="0" t="0" r="0" b="0"/>
            </a:stretch>
          </a:blipFill>
        </p:spPr>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F1E6B8"/>
        </a:solidFill>
      </p:bgPr>
    </p:bg>
    <p:spTree>
      <p:nvGrpSpPr>
        <p:cNvPr id="1" name=""/>
        <p:cNvGrpSpPr/>
        <p:nvPr/>
      </p:nvGrpSpPr>
      <p:grpSpPr>
        <a:xfrm>
          <a:off x="0" y="0"/>
          <a:ext cx="0" cy="0"/>
          <a:chOff x="0" y="0"/>
          <a:chExt cx="0" cy="0"/>
        </a:xfrm>
      </p:grpSpPr>
      <p:grpSp>
        <p:nvGrpSpPr>
          <p:cNvPr name="Group 2" id="2"/>
          <p:cNvGrpSpPr/>
          <p:nvPr/>
        </p:nvGrpSpPr>
        <p:grpSpPr>
          <a:xfrm rot="0">
            <a:off x="2520950" y="1238495"/>
            <a:ext cx="13411752" cy="1552437"/>
            <a:chOff x="0" y="0"/>
            <a:chExt cx="3532313" cy="408872"/>
          </a:xfrm>
        </p:grpSpPr>
        <p:sp>
          <p:nvSpPr>
            <p:cNvPr name="Freeform 3" id="3"/>
            <p:cNvSpPr/>
            <p:nvPr/>
          </p:nvSpPr>
          <p:spPr>
            <a:xfrm flipH="false" flipV="false" rot="0">
              <a:off x="0" y="0"/>
              <a:ext cx="3532313" cy="408872"/>
            </a:xfrm>
            <a:custGeom>
              <a:avLst/>
              <a:gdLst/>
              <a:ahLst/>
              <a:cxnLst/>
              <a:rect r="r" b="b" t="t" l="l"/>
              <a:pathLst>
                <a:path h="408872" w="3532313">
                  <a:moveTo>
                    <a:pt x="29440" y="0"/>
                  </a:moveTo>
                  <a:lnTo>
                    <a:pt x="3502873" y="0"/>
                  </a:lnTo>
                  <a:cubicBezTo>
                    <a:pt x="3510681" y="0"/>
                    <a:pt x="3518169" y="3102"/>
                    <a:pt x="3523690" y="8623"/>
                  </a:cubicBezTo>
                  <a:cubicBezTo>
                    <a:pt x="3529211" y="14144"/>
                    <a:pt x="3532313" y="21632"/>
                    <a:pt x="3532313" y="29440"/>
                  </a:cubicBezTo>
                  <a:lnTo>
                    <a:pt x="3532313" y="379433"/>
                  </a:lnTo>
                  <a:cubicBezTo>
                    <a:pt x="3532313" y="387240"/>
                    <a:pt x="3529211" y="394729"/>
                    <a:pt x="3523690" y="400250"/>
                  </a:cubicBezTo>
                  <a:cubicBezTo>
                    <a:pt x="3518169" y="405771"/>
                    <a:pt x="3510681" y="408872"/>
                    <a:pt x="3502873" y="408872"/>
                  </a:cubicBezTo>
                  <a:lnTo>
                    <a:pt x="29440" y="408872"/>
                  </a:lnTo>
                  <a:cubicBezTo>
                    <a:pt x="21632" y="408872"/>
                    <a:pt x="14144" y="405771"/>
                    <a:pt x="8623" y="400250"/>
                  </a:cubicBezTo>
                  <a:cubicBezTo>
                    <a:pt x="3102" y="394729"/>
                    <a:pt x="0" y="387240"/>
                    <a:pt x="0" y="379433"/>
                  </a:cubicBezTo>
                  <a:lnTo>
                    <a:pt x="0" y="29440"/>
                  </a:lnTo>
                  <a:cubicBezTo>
                    <a:pt x="0" y="21632"/>
                    <a:pt x="3102" y="14144"/>
                    <a:pt x="8623" y="8623"/>
                  </a:cubicBezTo>
                  <a:cubicBezTo>
                    <a:pt x="14144" y="3102"/>
                    <a:pt x="21632" y="0"/>
                    <a:pt x="29440" y="0"/>
                  </a:cubicBezTo>
                  <a:close/>
                </a:path>
              </a:pathLst>
            </a:custGeom>
            <a:solidFill>
              <a:srgbClr val="2ABFC0"/>
            </a:solidFill>
          </p:spPr>
        </p:sp>
        <p:sp>
          <p:nvSpPr>
            <p:cNvPr name="TextBox 4" id="4"/>
            <p:cNvSpPr txBox="true"/>
            <p:nvPr/>
          </p:nvSpPr>
          <p:spPr>
            <a:xfrm>
              <a:off x="0" y="-47625"/>
              <a:ext cx="3532313" cy="456497"/>
            </a:xfrm>
            <a:prstGeom prst="rect">
              <a:avLst/>
            </a:prstGeom>
          </p:spPr>
          <p:txBody>
            <a:bodyPr anchor="ctr" rtlCol="false" tIns="50800" lIns="50800" bIns="50800" rIns="50800"/>
            <a:lstStyle/>
            <a:p>
              <a:pPr algn="ctr">
                <a:lnSpc>
                  <a:spcPts val="3359"/>
                </a:lnSpc>
              </a:pPr>
            </a:p>
          </p:txBody>
        </p:sp>
      </p:grpSp>
      <p:sp>
        <p:nvSpPr>
          <p:cNvPr name="TextBox 5" id="5"/>
          <p:cNvSpPr txBox="true"/>
          <p:nvPr/>
        </p:nvSpPr>
        <p:spPr>
          <a:xfrm rot="0">
            <a:off x="1205508" y="1433689"/>
            <a:ext cx="16230600" cy="3438525"/>
          </a:xfrm>
          <a:prstGeom prst="rect">
            <a:avLst/>
          </a:prstGeom>
        </p:spPr>
        <p:txBody>
          <a:bodyPr anchor="t" rtlCol="false" tIns="0" lIns="0" bIns="0" rIns="0">
            <a:spAutoFit/>
          </a:bodyPr>
          <a:lstStyle/>
          <a:p>
            <a:pPr algn="ctr">
              <a:lnSpc>
                <a:spcPts val="9000"/>
              </a:lnSpc>
            </a:pPr>
            <a:r>
              <a:rPr lang="en-US" sz="7500">
                <a:solidFill>
                  <a:srgbClr val="FFFFFF"/>
                </a:solidFill>
                <a:latin typeface="Alfa Slab One"/>
              </a:rPr>
              <a:t>3.lower_bound():</a:t>
            </a:r>
          </a:p>
          <a:p>
            <a:pPr algn="ctr">
              <a:lnSpc>
                <a:spcPts val="9000"/>
              </a:lnSpc>
            </a:pPr>
          </a:p>
          <a:p>
            <a:pPr algn="ctr" marL="0" indent="0" lvl="0">
              <a:lnSpc>
                <a:spcPts val="9000"/>
              </a:lnSpc>
              <a:spcBef>
                <a:spcPct val="0"/>
              </a:spcBef>
            </a:pPr>
          </a:p>
        </p:txBody>
      </p:sp>
      <p:sp>
        <p:nvSpPr>
          <p:cNvPr name="Freeform 6" id="6"/>
          <p:cNvSpPr/>
          <p:nvPr/>
        </p:nvSpPr>
        <p:spPr>
          <a:xfrm flipH="false" flipV="false" rot="2195971">
            <a:off x="-1015074" y="264166"/>
            <a:ext cx="4985393" cy="2660954"/>
          </a:xfrm>
          <a:custGeom>
            <a:avLst/>
            <a:gdLst/>
            <a:ahLst/>
            <a:cxnLst/>
            <a:rect r="r" b="b" t="t" l="l"/>
            <a:pathLst>
              <a:path h="2660954" w="4985393">
                <a:moveTo>
                  <a:pt x="0" y="0"/>
                </a:moveTo>
                <a:lnTo>
                  <a:pt x="4985393" y="0"/>
                </a:lnTo>
                <a:lnTo>
                  <a:pt x="4985393" y="2660954"/>
                </a:lnTo>
                <a:lnTo>
                  <a:pt x="0" y="2660954"/>
                </a:lnTo>
                <a:lnTo>
                  <a:pt x="0" y="0"/>
                </a:lnTo>
                <a:close/>
              </a:path>
            </a:pathLst>
          </a:custGeom>
          <a:blipFill>
            <a:blip r:embed="rId2"/>
            <a:stretch>
              <a:fillRect l="0" t="0" r="0" b="0"/>
            </a:stretch>
          </a:blipFill>
        </p:spPr>
      </p:sp>
      <p:sp>
        <p:nvSpPr>
          <p:cNvPr name="TextBox 7" id="7"/>
          <p:cNvSpPr txBox="true"/>
          <p:nvPr/>
        </p:nvSpPr>
        <p:spPr>
          <a:xfrm rot="0">
            <a:off x="1483152" y="3148229"/>
            <a:ext cx="15340746" cy="4669838"/>
          </a:xfrm>
          <a:prstGeom prst="rect">
            <a:avLst/>
          </a:prstGeom>
        </p:spPr>
        <p:txBody>
          <a:bodyPr anchor="t" rtlCol="false" tIns="0" lIns="0" bIns="0" rIns="0">
            <a:spAutoFit/>
          </a:bodyPr>
          <a:lstStyle/>
          <a:p>
            <a:pPr marL="863361" indent="-431681" lvl="1">
              <a:lnSpc>
                <a:spcPts val="5598"/>
              </a:lnSpc>
              <a:buFont typeface="Arial"/>
              <a:buChar char="•"/>
            </a:pPr>
            <a:r>
              <a:rPr lang="en-US" sz="3998">
                <a:solidFill>
                  <a:srgbClr val="000000"/>
                </a:solidFill>
                <a:latin typeface="Cabin"/>
              </a:rPr>
              <a:t>lower_bound(first, last, value): Trả về iterator đến phần tử đầu tiên có giá trị không nhỏ hơn value trong khoảng [first, last) (đối với vector đã được sắp xếp).</a:t>
            </a:r>
          </a:p>
          <a:p>
            <a:pPr>
              <a:lnSpc>
                <a:spcPts val="5598"/>
              </a:lnSpc>
            </a:pPr>
          </a:p>
          <a:p>
            <a:pPr>
              <a:lnSpc>
                <a:spcPts val="5598"/>
              </a:lnSpc>
            </a:pPr>
          </a:p>
          <a:p>
            <a:pPr>
              <a:lnSpc>
                <a:spcPts val="5598"/>
              </a:lnSpc>
            </a:pPr>
          </a:p>
          <a:p>
            <a:pPr>
              <a:lnSpc>
                <a:spcPts val="3566"/>
              </a:lnSpc>
            </a:pPr>
          </a:p>
        </p:txBody>
      </p:sp>
      <p:sp>
        <p:nvSpPr>
          <p:cNvPr name="Freeform 8" id="8"/>
          <p:cNvSpPr/>
          <p:nvPr/>
        </p:nvSpPr>
        <p:spPr>
          <a:xfrm flipH="false" flipV="false" rot="-10698944">
            <a:off x="16451334" y="5940642"/>
            <a:ext cx="3415071" cy="1680500"/>
          </a:xfrm>
          <a:custGeom>
            <a:avLst/>
            <a:gdLst/>
            <a:ahLst/>
            <a:cxnLst/>
            <a:rect r="r" b="b" t="t" l="l"/>
            <a:pathLst>
              <a:path h="1680500" w="3415071">
                <a:moveTo>
                  <a:pt x="0" y="0"/>
                </a:moveTo>
                <a:lnTo>
                  <a:pt x="3415071" y="0"/>
                </a:lnTo>
                <a:lnTo>
                  <a:pt x="3415071" y="1680499"/>
                </a:lnTo>
                <a:lnTo>
                  <a:pt x="0" y="1680499"/>
                </a:lnTo>
                <a:lnTo>
                  <a:pt x="0" y="0"/>
                </a:lnTo>
                <a:close/>
              </a:path>
            </a:pathLst>
          </a:custGeom>
          <a:blipFill>
            <a:blip r:embed="rId3"/>
            <a:stretch>
              <a:fillRect l="0" t="0" r="0" b="0"/>
            </a:stretch>
          </a:blipFill>
        </p:spPr>
      </p:sp>
      <p:sp>
        <p:nvSpPr>
          <p:cNvPr name="Freeform 9" id="9"/>
          <p:cNvSpPr/>
          <p:nvPr/>
        </p:nvSpPr>
        <p:spPr>
          <a:xfrm flipH="false" flipV="false" rot="0">
            <a:off x="1473627" y="8256217"/>
            <a:ext cx="14953748" cy="621082"/>
          </a:xfrm>
          <a:custGeom>
            <a:avLst/>
            <a:gdLst/>
            <a:ahLst/>
            <a:cxnLst/>
            <a:rect r="r" b="b" t="t" l="l"/>
            <a:pathLst>
              <a:path h="621082" w="14953748">
                <a:moveTo>
                  <a:pt x="0" y="0"/>
                </a:moveTo>
                <a:lnTo>
                  <a:pt x="14953749" y="0"/>
                </a:lnTo>
                <a:lnTo>
                  <a:pt x="14953749" y="621083"/>
                </a:lnTo>
                <a:lnTo>
                  <a:pt x="0" y="621083"/>
                </a:lnTo>
                <a:lnTo>
                  <a:pt x="0" y="0"/>
                </a:lnTo>
                <a:close/>
              </a:path>
            </a:pathLst>
          </a:custGeom>
          <a:blipFill>
            <a:blip r:embed="rId4"/>
            <a:stretch>
              <a:fillRect l="0" t="0" r="0" b="0"/>
            </a:stretch>
          </a:blipFill>
        </p:spPr>
      </p:sp>
      <p:sp>
        <p:nvSpPr>
          <p:cNvPr name="Freeform 10" id="10"/>
          <p:cNvSpPr/>
          <p:nvPr/>
        </p:nvSpPr>
        <p:spPr>
          <a:xfrm flipH="false" flipV="false" rot="0">
            <a:off x="1477623" y="5975300"/>
            <a:ext cx="14953748" cy="1842767"/>
          </a:xfrm>
          <a:custGeom>
            <a:avLst/>
            <a:gdLst/>
            <a:ahLst/>
            <a:cxnLst/>
            <a:rect r="r" b="b" t="t" l="l"/>
            <a:pathLst>
              <a:path h="1842767" w="14953748">
                <a:moveTo>
                  <a:pt x="0" y="0"/>
                </a:moveTo>
                <a:lnTo>
                  <a:pt x="14953748" y="0"/>
                </a:lnTo>
                <a:lnTo>
                  <a:pt x="14953748" y="1842767"/>
                </a:lnTo>
                <a:lnTo>
                  <a:pt x="0" y="1842767"/>
                </a:lnTo>
                <a:lnTo>
                  <a:pt x="0" y="0"/>
                </a:lnTo>
                <a:close/>
              </a:path>
            </a:pathLst>
          </a:custGeom>
          <a:blipFill>
            <a:blip r:embed="rId5"/>
            <a:stretch>
              <a:fillRect l="0" t="0" r="0" b="0"/>
            </a:stretch>
          </a:blipFill>
        </p:spPr>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F1E6B8"/>
        </a:solidFill>
      </p:bgPr>
    </p:bg>
    <p:spTree>
      <p:nvGrpSpPr>
        <p:cNvPr id="1" name=""/>
        <p:cNvGrpSpPr/>
        <p:nvPr/>
      </p:nvGrpSpPr>
      <p:grpSpPr>
        <a:xfrm>
          <a:off x="0" y="0"/>
          <a:ext cx="0" cy="0"/>
          <a:chOff x="0" y="0"/>
          <a:chExt cx="0" cy="0"/>
        </a:xfrm>
      </p:grpSpPr>
      <p:grpSp>
        <p:nvGrpSpPr>
          <p:cNvPr name="Group 2" id="2"/>
          <p:cNvGrpSpPr/>
          <p:nvPr/>
        </p:nvGrpSpPr>
        <p:grpSpPr>
          <a:xfrm rot="0">
            <a:off x="2520950" y="1238495"/>
            <a:ext cx="13411752" cy="1552437"/>
            <a:chOff x="0" y="0"/>
            <a:chExt cx="3532313" cy="408872"/>
          </a:xfrm>
        </p:grpSpPr>
        <p:sp>
          <p:nvSpPr>
            <p:cNvPr name="Freeform 3" id="3"/>
            <p:cNvSpPr/>
            <p:nvPr/>
          </p:nvSpPr>
          <p:spPr>
            <a:xfrm flipH="false" flipV="false" rot="0">
              <a:off x="0" y="0"/>
              <a:ext cx="3532313" cy="408872"/>
            </a:xfrm>
            <a:custGeom>
              <a:avLst/>
              <a:gdLst/>
              <a:ahLst/>
              <a:cxnLst/>
              <a:rect r="r" b="b" t="t" l="l"/>
              <a:pathLst>
                <a:path h="408872" w="3532313">
                  <a:moveTo>
                    <a:pt x="29440" y="0"/>
                  </a:moveTo>
                  <a:lnTo>
                    <a:pt x="3502873" y="0"/>
                  </a:lnTo>
                  <a:cubicBezTo>
                    <a:pt x="3510681" y="0"/>
                    <a:pt x="3518169" y="3102"/>
                    <a:pt x="3523690" y="8623"/>
                  </a:cubicBezTo>
                  <a:cubicBezTo>
                    <a:pt x="3529211" y="14144"/>
                    <a:pt x="3532313" y="21632"/>
                    <a:pt x="3532313" y="29440"/>
                  </a:cubicBezTo>
                  <a:lnTo>
                    <a:pt x="3532313" y="379433"/>
                  </a:lnTo>
                  <a:cubicBezTo>
                    <a:pt x="3532313" y="387240"/>
                    <a:pt x="3529211" y="394729"/>
                    <a:pt x="3523690" y="400250"/>
                  </a:cubicBezTo>
                  <a:cubicBezTo>
                    <a:pt x="3518169" y="405771"/>
                    <a:pt x="3510681" y="408872"/>
                    <a:pt x="3502873" y="408872"/>
                  </a:cubicBezTo>
                  <a:lnTo>
                    <a:pt x="29440" y="408872"/>
                  </a:lnTo>
                  <a:cubicBezTo>
                    <a:pt x="21632" y="408872"/>
                    <a:pt x="14144" y="405771"/>
                    <a:pt x="8623" y="400250"/>
                  </a:cubicBezTo>
                  <a:cubicBezTo>
                    <a:pt x="3102" y="394729"/>
                    <a:pt x="0" y="387240"/>
                    <a:pt x="0" y="379433"/>
                  </a:cubicBezTo>
                  <a:lnTo>
                    <a:pt x="0" y="29440"/>
                  </a:lnTo>
                  <a:cubicBezTo>
                    <a:pt x="0" y="21632"/>
                    <a:pt x="3102" y="14144"/>
                    <a:pt x="8623" y="8623"/>
                  </a:cubicBezTo>
                  <a:cubicBezTo>
                    <a:pt x="14144" y="3102"/>
                    <a:pt x="21632" y="0"/>
                    <a:pt x="29440" y="0"/>
                  </a:cubicBezTo>
                  <a:close/>
                </a:path>
              </a:pathLst>
            </a:custGeom>
            <a:solidFill>
              <a:srgbClr val="2ABFC0"/>
            </a:solidFill>
          </p:spPr>
        </p:sp>
        <p:sp>
          <p:nvSpPr>
            <p:cNvPr name="TextBox 4" id="4"/>
            <p:cNvSpPr txBox="true"/>
            <p:nvPr/>
          </p:nvSpPr>
          <p:spPr>
            <a:xfrm>
              <a:off x="0" y="-47625"/>
              <a:ext cx="3532313" cy="456497"/>
            </a:xfrm>
            <a:prstGeom prst="rect">
              <a:avLst/>
            </a:prstGeom>
          </p:spPr>
          <p:txBody>
            <a:bodyPr anchor="ctr" rtlCol="false" tIns="50800" lIns="50800" bIns="50800" rIns="50800"/>
            <a:lstStyle/>
            <a:p>
              <a:pPr algn="ctr">
                <a:lnSpc>
                  <a:spcPts val="3359"/>
                </a:lnSpc>
              </a:pPr>
            </a:p>
          </p:txBody>
        </p:sp>
      </p:grpSp>
      <p:sp>
        <p:nvSpPr>
          <p:cNvPr name="TextBox 5" id="5"/>
          <p:cNvSpPr txBox="true"/>
          <p:nvPr/>
        </p:nvSpPr>
        <p:spPr>
          <a:xfrm rot="0">
            <a:off x="1205508" y="1433689"/>
            <a:ext cx="16230600" cy="3438525"/>
          </a:xfrm>
          <a:prstGeom prst="rect">
            <a:avLst/>
          </a:prstGeom>
        </p:spPr>
        <p:txBody>
          <a:bodyPr anchor="t" rtlCol="false" tIns="0" lIns="0" bIns="0" rIns="0">
            <a:spAutoFit/>
          </a:bodyPr>
          <a:lstStyle/>
          <a:p>
            <a:pPr algn="ctr">
              <a:lnSpc>
                <a:spcPts val="9000"/>
              </a:lnSpc>
            </a:pPr>
            <a:r>
              <a:rPr lang="en-US" sz="7500">
                <a:solidFill>
                  <a:srgbClr val="FFFFFF"/>
                </a:solidFill>
                <a:latin typeface="Alfa Slab One"/>
              </a:rPr>
              <a:t>4.upper_bound():</a:t>
            </a:r>
          </a:p>
          <a:p>
            <a:pPr algn="ctr">
              <a:lnSpc>
                <a:spcPts val="9000"/>
              </a:lnSpc>
            </a:pPr>
          </a:p>
          <a:p>
            <a:pPr algn="ctr" marL="0" indent="0" lvl="0">
              <a:lnSpc>
                <a:spcPts val="9000"/>
              </a:lnSpc>
              <a:spcBef>
                <a:spcPct val="0"/>
              </a:spcBef>
            </a:pPr>
          </a:p>
        </p:txBody>
      </p:sp>
      <p:sp>
        <p:nvSpPr>
          <p:cNvPr name="Freeform 6" id="6"/>
          <p:cNvSpPr/>
          <p:nvPr/>
        </p:nvSpPr>
        <p:spPr>
          <a:xfrm flipH="false" flipV="false" rot="2195971">
            <a:off x="-1015074" y="264166"/>
            <a:ext cx="4985393" cy="2660954"/>
          </a:xfrm>
          <a:custGeom>
            <a:avLst/>
            <a:gdLst/>
            <a:ahLst/>
            <a:cxnLst/>
            <a:rect r="r" b="b" t="t" l="l"/>
            <a:pathLst>
              <a:path h="2660954" w="4985393">
                <a:moveTo>
                  <a:pt x="0" y="0"/>
                </a:moveTo>
                <a:lnTo>
                  <a:pt x="4985393" y="0"/>
                </a:lnTo>
                <a:lnTo>
                  <a:pt x="4985393" y="2660954"/>
                </a:lnTo>
                <a:lnTo>
                  <a:pt x="0" y="2660954"/>
                </a:lnTo>
                <a:lnTo>
                  <a:pt x="0" y="0"/>
                </a:lnTo>
                <a:close/>
              </a:path>
            </a:pathLst>
          </a:custGeom>
          <a:blipFill>
            <a:blip r:embed="rId2"/>
            <a:stretch>
              <a:fillRect l="0" t="0" r="0" b="0"/>
            </a:stretch>
          </a:blipFill>
        </p:spPr>
      </p:sp>
      <p:sp>
        <p:nvSpPr>
          <p:cNvPr name="TextBox 7" id="7"/>
          <p:cNvSpPr txBox="true"/>
          <p:nvPr/>
        </p:nvSpPr>
        <p:spPr>
          <a:xfrm rot="0">
            <a:off x="1786492" y="3204045"/>
            <a:ext cx="15340746" cy="3260138"/>
          </a:xfrm>
          <a:prstGeom prst="rect">
            <a:avLst/>
          </a:prstGeom>
        </p:spPr>
        <p:txBody>
          <a:bodyPr anchor="t" rtlCol="false" tIns="0" lIns="0" bIns="0" rIns="0">
            <a:spAutoFit/>
          </a:bodyPr>
          <a:lstStyle/>
          <a:p>
            <a:pPr marL="863361" indent="-431681" lvl="1">
              <a:lnSpc>
                <a:spcPts val="5598"/>
              </a:lnSpc>
              <a:buFont typeface="Arial"/>
              <a:buChar char="•"/>
            </a:pPr>
            <a:r>
              <a:rPr lang="en-US" sz="3998">
                <a:solidFill>
                  <a:srgbClr val="000000"/>
                </a:solidFill>
                <a:latin typeface="Cabin"/>
              </a:rPr>
              <a:t>upper_bound(first, last, value): Trả về iterator đến phần tử đầu tiên có giá trị lớn hơn value trong khoảng [first, last) (đối với vector đã được sắp xếp).</a:t>
            </a:r>
          </a:p>
          <a:p>
            <a:pPr>
              <a:lnSpc>
                <a:spcPts val="5598"/>
              </a:lnSpc>
            </a:pPr>
          </a:p>
          <a:p>
            <a:pPr>
              <a:lnSpc>
                <a:spcPts val="3566"/>
              </a:lnSpc>
            </a:pPr>
          </a:p>
        </p:txBody>
      </p:sp>
      <p:sp>
        <p:nvSpPr>
          <p:cNvPr name="Freeform 8" id="8"/>
          <p:cNvSpPr/>
          <p:nvPr/>
        </p:nvSpPr>
        <p:spPr>
          <a:xfrm flipH="false" flipV="false" rot="-10698944">
            <a:off x="16451334" y="5940642"/>
            <a:ext cx="3415071" cy="1680500"/>
          </a:xfrm>
          <a:custGeom>
            <a:avLst/>
            <a:gdLst/>
            <a:ahLst/>
            <a:cxnLst/>
            <a:rect r="r" b="b" t="t" l="l"/>
            <a:pathLst>
              <a:path h="1680500" w="3415071">
                <a:moveTo>
                  <a:pt x="0" y="0"/>
                </a:moveTo>
                <a:lnTo>
                  <a:pt x="3415071" y="0"/>
                </a:lnTo>
                <a:lnTo>
                  <a:pt x="3415071" y="1680499"/>
                </a:lnTo>
                <a:lnTo>
                  <a:pt x="0" y="1680499"/>
                </a:lnTo>
                <a:lnTo>
                  <a:pt x="0" y="0"/>
                </a:lnTo>
                <a:close/>
              </a:path>
            </a:pathLst>
          </a:custGeom>
          <a:blipFill>
            <a:blip r:embed="rId3"/>
            <a:stretch>
              <a:fillRect l="0" t="0" r="0" b="0"/>
            </a:stretch>
          </a:blipFill>
        </p:spPr>
      </p:sp>
      <p:sp>
        <p:nvSpPr>
          <p:cNvPr name="Freeform 9" id="9"/>
          <p:cNvSpPr/>
          <p:nvPr/>
        </p:nvSpPr>
        <p:spPr>
          <a:xfrm flipH="false" flipV="false" rot="0">
            <a:off x="1829578" y="8275212"/>
            <a:ext cx="15254574" cy="710085"/>
          </a:xfrm>
          <a:custGeom>
            <a:avLst/>
            <a:gdLst/>
            <a:ahLst/>
            <a:cxnLst/>
            <a:rect r="r" b="b" t="t" l="l"/>
            <a:pathLst>
              <a:path h="710085" w="15254574">
                <a:moveTo>
                  <a:pt x="0" y="0"/>
                </a:moveTo>
                <a:lnTo>
                  <a:pt x="15254574" y="0"/>
                </a:lnTo>
                <a:lnTo>
                  <a:pt x="15254574" y="710085"/>
                </a:lnTo>
                <a:lnTo>
                  <a:pt x="0" y="710085"/>
                </a:lnTo>
                <a:lnTo>
                  <a:pt x="0" y="0"/>
                </a:lnTo>
                <a:close/>
              </a:path>
            </a:pathLst>
          </a:custGeom>
          <a:blipFill>
            <a:blip r:embed="rId4"/>
            <a:stretch>
              <a:fillRect l="0" t="0" r="0" b="0"/>
            </a:stretch>
          </a:blipFill>
        </p:spPr>
      </p:sp>
      <p:sp>
        <p:nvSpPr>
          <p:cNvPr name="Freeform 10" id="10"/>
          <p:cNvSpPr/>
          <p:nvPr/>
        </p:nvSpPr>
        <p:spPr>
          <a:xfrm flipH="false" flipV="false" rot="0">
            <a:off x="1786492" y="5822746"/>
            <a:ext cx="15254574" cy="1848220"/>
          </a:xfrm>
          <a:custGeom>
            <a:avLst/>
            <a:gdLst/>
            <a:ahLst/>
            <a:cxnLst/>
            <a:rect r="r" b="b" t="t" l="l"/>
            <a:pathLst>
              <a:path h="1848220" w="15254574">
                <a:moveTo>
                  <a:pt x="0" y="0"/>
                </a:moveTo>
                <a:lnTo>
                  <a:pt x="15254575" y="0"/>
                </a:lnTo>
                <a:lnTo>
                  <a:pt x="15254575" y="1848220"/>
                </a:lnTo>
                <a:lnTo>
                  <a:pt x="0" y="1848220"/>
                </a:lnTo>
                <a:lnTo>
                  <a:pt x="0" y="0"/>
                </a:lnTo>
                <a:close/>
              </a:path>
            </a:pathLst>
          </a:custGeom>
          <a:blipFill>
            <a:blip r:embed="rId5"/>
            <a:stretch>
              <a:fillRect l="0" t="0" r="0" b="0"/>
            </a:stretch>
          </a:blipFill>
        </p:spPr>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bg>
      <p:bgPr>
        <a:solidFill>
          <a:srgbClr val="F1E6B8"/>
        </a:solidFill>
      </p:bgPr>
    </p:bg>
    <p:spTree>
      <p:nvGrpSpPr>
        <p:cNvPr id="1" name=""/>
        <p:cNvGrpSpPr/>
        <p:nvPr/>
      </p:nvGrpSpPr>
      <p:grpSpPr>
        <a:xfrm>
          <a:off x="0" y="0"/>
          <a:ext cx="0" cy="0"/>
          <a:chOff x="0" y="0"/>
          <a:chExt cx="0" cy="0"/>
        </a:xfrm>
      </p:grpSpPr>
      <p:grpSp>
        <p:nvGrpSpPr>
          <p:cNvPr name="Group 2" id="2"/>
          <p:cNvGrpSpPr/>
          <p:nvPr/>
        </p:nvGrpSpPr>
        <p:grpSpPr>
          <a:xfrm rot="0">
            <a:off x="2520950" y="1238495"/>
            <a:ext cx="13411752" cy="1552437"/>
            <a:chOff x="0" y="0"/>
            <a:chExt cx="3532313" cy="408872"/>
          </a:xfrm>
        </p:grpSpPr>
        <p:sp>
          <p:nvSpPr>
            <p:cNvPr name="Freeform 3" id="3"/>
            <p:cNvSpPr/>
            <p:nvPr/>
          </p:nvSpPr>
          <p:spPr>
            <a:xfrm flipH="false" flipV="false" rot="0">
              <a:off x="0" y="0"/>
              <a:ext cx="3532313" cy="408872"/>
            </a:xfrm>
            <a:custGeom>
              <a:avLst/>
              <a:gdLst/>
              <a:ahLst/>
              <a:cxnLst/>
              <a:rect r="r" b="b" t="t" l="l"/>
              <a:pathLst>
                <a:path h="408872" w="3532313">
                  <a:moveTo>
                    <a:pt x="29440" y="0"/>
                  </a:moveTo>
                  <a:lnTo>
                    <a:pt x="3502873" y="0"/>
                  </a:lnTo>
                  <a:cubicBezTo>
                    <a:pt x="3510681" y="0"/>
                    <a:pt x="3518169" y="3102"/>
                    <a:pt x="3523690" y="8623"/>
                  </a:cubicBezTo>
                  <a:cubicBezTo>
                    <a:pt x="3529211" y="14144"/>
                    <a:pt x="3532313" y="21632"/>
                    <a:pt x="3532313" y="29440"/>
                  </a:cubicBezTo>
                  <a:lnTo>
                    <a:pt x="3532313" y="379433"/>
                  </a:lnTo>
                  <a:cubicBezTo>
                    <a:pt x="3532313" y="387240"/>
                    <a:pt x="3529211" y="394729"/>
                    <a:pt x="3523690" y="400250"/>
                  </a:cubicBezTo>
                  <a:cubicBezTo>
                    <a:pt x="3518169" y="405771"/>
                    <a:pt x="3510681" y="408872"/>
                    <a:pt x="3502873" y="408872"/>
                  </a:cubicBezTo>
                  <a:lnTo>
                    <a:pt x="29440" y="408872"/>
                  </a:lnTo>
                  <a:cubicBezTo>
                    <a:pt x="21632" y="408872"/>
                    <a:pt x="14144" y="405771"/>
                    <a:pt x="8623" y="400250"/>
                  </a:cubicBezTo>
                  <a:cubicBezTo>
                    <a:pt x="3102" y="394729"/>
                    <a:pt x="0" y="387240"/>
                    <a:pt x="0" y="379433"/>
                  </a:cubicBezTo>
                  <a:lnTo>
                    <a:pt x="0" y="29440"/>
                  </a:lnTo>
                  <a:cubicBezTo>
                    <a:pt x="0" y="21632"/>
                    <a:pt x="3102" y="14144"/>
                    <a:pt x="8623" y="8623"/>
                  </a:cubicBezTo>
                  <a:cubicBezTo>
                    <a:pt x="14144" y="3102"/>
                    <a:pt x="21632" y="0"/>
                    <a:pt x="29440" y="0"/>
                  </a:cubicBezTo>
                  <a:close/>
                </a:path>
              </a:pathLst>
            </a:custGeom>
            <a:solidFill>
              <a:srgbClr val="2ABFC0"/>
            </a:solidFill>
          </p:spPr>
        </p:sp>
        <p:sp>
          <p:nvSpPr>
            <p:cNvPr name="TextBox 4" id="4"/>
            <p:cNvSpPr txBox="true"/>
            <p:nvPr/>
          </p:nvSpPr>
          <p:spPr>
            <a:xfrm>
              <a:off x="0" y="-47625"/>
              <a:ext cx="3532313" cy="456497"/>
            </a:xfrm>
            <a:prstGeom prst="rect">
              <a:avLst/>
            </a:prstGeom>
          </p:spPr>
          <p:txBody>
            <a:bodyPr anchor="ctr" rtlCol="false" tIns="50800" lIns="50800" bIns="50800" rIns="50800"/>
            <a:lstStyle/>
            <a:p>
              <a:pPr algn="ctr">
                <a:lnSpc>
                  <a:spcPts val="3359"/>
                </a:lnSpc>
              </a:pPr>
            </a:p>
          </p:txBody>
        </p:sp>
      </p:grpSp>
      <p:sp>
        <p:nvSpPr>
          <p:cNvPr name="TextBox 5" id="5"/>
          <p:cNvSpPr txBox="true"/>
          <p:nvPr/>
        </p:nvSpPr>
        <p:spPr>
          <a:xfrm rot="0">
            <a:off x="1205508" y="1433689"/>
            <a:ext cx="16230600" cy="2295525"/>
          </a:xfrm>
          <a:prstGeom prst="rect">
            <a:avLst/>
          </a:prstGeom>
        </p:spPr>
        <p:txBody>
          <a:bodyPr anchor="t" rtlCol="false" tIns="0" lIns="0" bIns="0" rIns="0">
            <a:spAutoFit/>
          </a:bodyPr>
          <a:lstStyle/>
          <a:p>
            <a:pPr algn="ctr">
              <a:lnSpc>
                <a:spcPts val="9000"/>
              </a:lnSpc>
            </a:pPr>
            <a:r>
              <a:rPr lang="en-US" sz="7500">
                <a:solidFill>
                  <a:srgbClr val="FFFFFF"/>
                </a:solidFill>
                <a:latin typeface="Alfa Slab One"/>
              </a:rPr>
              <a:t>5.count():</a:t>
            </a:r>
          </a:p>
          <a:p>
            <a:pPr algn="ctr" marL="0" indent="0" lvl="0">
              <a:lnSpc>
                <a:spcPts val="9000"/>
              </a:lnSpc>
              <a:spcBef>
                <a:spcPct val="0"/>
              </a:spcBef>
            </a:pPr>
          </a:p>
        </p:txBody>
      </p:sp>
      <p:sp>
        <p:nvSpPr>
          <p:cNvPr name="Freeform 6" id="6"/>
          <p:cNvSpPr/>
          <p:nvPr/>
        </p:nvSpPr>
        <p:spPr>
          <a:xfrm flipH="false" flipV="false" rot="2195971">
            <a:off x="-1015074" y="264166"/>
            <a:ext cx="4985393" cy="2660954"/>
          </a:xfrm>
          <a:custGeom>
            <a:avLst/>
            <a:gdLst/>
            <a:ahLst/>
            <a:cxnLst/>
            <a:rect r="r" b="b" t="t" l="l"/>
            <a:pathLst>
              <a:path h="2660954" w="4985393">
                <a:moveTo>
                  <a:pt x="0" y="0"/>
                </a:moveTo>
                <a:lnTo>
                  <a:pt x="4985393" y="0"/>
                </a:lnTo>
                <a:lnTo>
                  <a:pt x="4985393" y="2660954"/>
                </a:lnTo>
                <a:lnTo>
                  <a:pt x="0" y="2660954"/>
                </a:lnTo>
                <a:lnTo>
                  <a:pt x="0" y="0"/>
                </a:lnTo>
                <a:close/>
              </a:path>
            </a:pathLst>
          </a:custGeom>
          <a:blipFill>
            <a:blip r:embed="rId2"/>
            <a:stretch>
              <a:fillRect l="0" t="0" r="0" b="0"/>
            </a:stretch>
          </a:blipFill>
        </p:spPr>
      </p:sp>
      <p:sp>
        <p:nvSpPr>
          <p:cNvPr name="TextBox 7" id="7"/>
          <p:cNvSpPr txBox="true"/>
          <p:nvPr/>
        </p:nvSpPr>
        <p:spPr>
          <a:xfrm rot="0">
            <a:off x="2076312" y="3335529"/>
            <a:ext cx="15340746" cy="3964988"/>
          </a:xfrm>
          <a:prstGeom prst="rect">
            <a:avLst/>
          </a:prstGeom>
        </p:spPr>
        <p:txBody>
          <a:bodyPr anchor="t" rtlCol="false" tIns="0" lIns="0" bIns="0" rIns="0">
            <a:spAutoFit/>
          </a:bodyPr>
          <a:lstStyle/>
          <a:p>
            <a:pPr marL="863361" indent="-431681" lvl="1">
              <a:lnSpc>
                <a:spcPts val="5598"/>
              </a:lnSpc>
              <a:buFont typeface="Arial"/>
              <a:buChar char="•"/>
            </a:pPr>
            <a:r>
              <a:rPr lang="en-US" sz="3998">
                <a:solidFill>
                  <a:srgbClr val="000000"/>
                </a:solidFill>
                <a:latin typeface="Cabin"/>
              </a:rPr>
              <a:t>count(first, last, value): Đếm số lần xuất hiện của giá trị value trong khoảng [first, last).</a:t>
            </a:r>
          </a:p>
          <a:p>
            <a:pPr>
              <a:lnSpc>
                <a:spcPts val="5598"/>
              </a:lnSpc>
            </a:pPr>
          </a:p>
          <a:p>
            <a:pPr>
              <a:lnSpc>
                <a:spcPts val="5598"/>
              </a:lnSpc>
            </a:pPr>
          </a:p>
          <a:p>
            <a:pPr>
              <a:lnSpc>
                <a:spcPts val="5598"/>
              </a:lnSpc>
            </a:pPr>
          </a:p>
          <a:p>
            <a:pPr>
              <a:lnSpc>
                <a:spcPts val="3566"/>
              </a:lnSpc>
            </a:pPr>
          </a:p>
        </p:txBody>
      </p:sp>
      <p:sp>
        <p:nvSpPr>
          <p:cNvPr name="Freeform 8" id="8"/>
          <p:cNvSpPr/>
          <p:nvPr/>
        </p:nvSpPr>
        <p:spPr>
          <a:xfrm flipH="false" flipV="false" rot="-10698944">
            <a:off x="16451334" y="5940642"/>
            <a:ext cx="3415071" cy="1680500"/>
          </a:xfrm>
          <a:custGeom>
            <a:avLst/>
            <a:gdLst/>
            <a:ahLst/>
            <a:cxnLst/>
            <a:rect r="r" b="b" t="t" l="l"/>
            <a:pathLst>
              <a:path h="1680500" w="3415071">
                <a:moveTo>
                  <a:pt x="0" y="0"/>
                </a:moveTo>
                <a:lnTo>
                  <a:pt x="3415071" y="0"/>
                </a:lnTo>
                <a:lnTo>
                  <a:pt x="3415071" y="1680499"/>
                </a:lnTo>
                <a:lnTo>
                  <a:pt x="0" y="1680499"/>
                </a:lnTo>
                <a:lnTo>
                  <a:pt x="0" y="0"/>
                </a:lnTo>
                <a:close/>
              </a:path>
            </a:pathLst>
          </a:custGeom>
          <a:blipFill>
            <a:blip r:embed="rId3"/>
            <a:stretch>
              <a:fillRect l="0" t="0" r="0" b="0"/>
            </a:stretch>
          </a:blipFill>
        </p:spPr>
      </p:sp>
      <p:sp>
        <p:nvSpPr>
          <p:cNvPr name="Freeform 9" id="9"/>
          <p:cNvSpPr/>
          <p:nvPr/>
        </p:nvSpPr>
        <p:spPr>
          <a:xfrm flipH="false" flipV="false" rot="0">
            <a:off x="1542624" y="5890817"/>
            <a:ext cx="15621369" cy="1442826"/>
          </a:xfrm>
          <a:custGeom>
            <a:avLst/>
            <a:gdLst/>
            <a:ahLst/>
            <a:cxnLst/>
            <a:rect r="r" b="b" t="t" l="l"/>
            <a:pathLst>
              <a:path h="1442826" w="15621369">
                <a:moveTo>
                  <a:pt x="0" y="0"/>
                </a:moveTo>
                <a:lnTo>
                  <a:pt x="15621369" y="0"/>
                </a:lnTo>
                <a:lnTo>
                  <a:pt x="15621369" y="1442827"/>
                </a:lnTo>
                <a:lnTo>
                  <a:pt x="0" y="1442827"/>
                </a:lnTo>
                <a:lnTo>
                  <a:pt x="0" y="0"/>
                </a:lnTo>
                <a:close/>
              </a:path>
            </a:pathLst>
          </a:custGeom>
          <a:blipFill>
            <a:blip r:embed="rId4"/>
            <a:stretch>
              <a:fillRect l="0" t="0" r="0" b="0"/>
            </a:stretch>
          </a:blipFill>
        </p:spPr>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bg>
      <p:bgPr>
        <a:solidFill>
          <a:srgbClr val="F1E6B8"/>
        </a:solidFill>
      </p:bgPr>
    </p:bg>
    <p:spTree>
      <p:nvGrpSpPr>
        <p:cNvPr id="1" name=""/>
        <p:cNvGrpSpPr/>
        <p:nvPr/>
      </p:nvGrpSpPr>
      <p:grpSpPr>
        <a:xfrm>
          <a:off x="0" y="0"/>
          <a:ext cx="0" cy="0"/>
          <a:chOff x="0" y="0"/>
          <a:chExt cx="0" cy="0"/>
        </a:xfrm>
      </p:grpSpPr>
      <p:grpSp>
        <p:nvGrpSpPr>
          <p:cNvPr name="Group 2" id="2"/>
          <p:cNvGrpSpPr/>
          <p:nvPr/>
        </p:nvGrpSpPr>
        <p:grpSpPr>
          <a:xfrm rot="0">
            <a:off x="2520950" y="1238495"/>
            <a:ext cx="13411752" cy="1552437"/>
            <a:chOff x="0" y="0"/>
            <a:chExt cx="3532313" cy="408872"/>
          </a:xfrm>
        </p:grpSpPr>
        <p:sp>
          <p:nvSpPr>
            <p:cNvPr name="Freeform 3" id="3"/>
            <p:cNvSpPr/>
            <p:nvPr/>
          </p:nvSpPr>
          <p:spPr>
            <a:xfrm flipH="false" flipV="false" rot="0">
              <a:off x="0" y="0"/>
              <a:ext cx="3532313" cy="408872"/>
            </a:xfrm>
            <a:custGeom>
              <a:avLst/>
              <a:gdLst/>
              <a:ahLst/>
              <a:cxnLst/>
              <a:rect r="r" b="b" t="t" l="l"/>
              <a:pathLst>
                <a:path h="408872" w="3532313">
                  <a:moveTo>
                    <a:pt x="29440" y="0"/>
                  </a:moveTo>
                  <a:lnTo>
                    <a:pt x="3502873" y="0"/>
                  </a:lnTo>
                  <a:cubicBezTo>
                    <a:pt x="3510681" y="0"/>
                    <a:pt x="3518169" y="3102"/>
                    <a:pt x="3523690" y="8623"/>
                  </a:cubicBezTo>
                  <a:cubicBezTo>
                    <a:pt x="3529211" y="14144"/>
                    <a:pt x="3532313" y="21632"/>
                    <a:pt x="3532313" y="29440"/>
                  </a:cubicBezTo>
                  <a:lnTo>
                    <a:pt x="3532313" y="379433"/>
                  </a:lnTo>
                  <a:cubicBezTo>
                    <a:pt x="3532313" y="387240"/>
                    <a:pt x="3529211" y="394729"/>
                    <a:pt x="3523690" y="400250"/>
                  </a:cubicBezTo>
                  <a:cubicBezTo>
                    <a:pt x="3518169" y="405771"/>
                    <a:pt x="3510681" y="408872"/>
                    <a:pt x="3502873" y="408872"/>
                  </a:cubicBezTo>
                  <a:lnTo>
                    <a:pt x="29440" y="408872"/>
                  </a:lnTo>
                  <a:cubicBezTo>
                    <a:pt x="21632" y="408872"/>
                    <a:pt x="14144" y="405771"/>
                    <a:pt x="8623" y="400250"/>
                  </a:cubicBezTo>
                  <a:cubicBezTo>
                    <a:pt x="3102" y="394729"/>
                    <a:pt x="0" y="387240"/>
                    <a:pt x="0" y="379433"/>
                  </a:cubicBezTo>
                  <a:lnTo>
                    <a:pt x="0" y="29440"/>
                  </a:lnTo>
                  <a:cubicBezTo>
                    <a:pt x="0" y="21632"/>
                    <a:pt x="3102" y="14144"/>
                    <a:pt x="8623" y="8623"/>
                  </a:cubicBezTo>
                  <a:cubicBezTo>
                    <a:pt x="14144" y="3102"/>
                    <a:pt x="21632" y="0"/>
                    <a:pt x="29440" y="0"/>
                  </a:cubicBezTo>
                  <a:close/>
                </a:path>
              </a:pathLst>
            </a:custGeom>
            <a:solidFill>
              <a:srgbClr val="2ABFC0"/>
            </a:solidFill>
          </p:spPr>
        </p:sp>
        <p:sp>
          <p:nvSpPr>
            <p:cNvPr name="TextBox 4" id="4"/>
            <p:cNvSpPr txBox="true"/>
            <p:nvPr/>
          </p:nvSpPr>
          <p:spPr>
            <a:xfrm>
              <a:off x="0" y="-47625"/>
              <a:ext cx="3532313" cy="456497"/>
            </a:xfrm>
            <a:prstGeom prst="rect">
              <a:avLst/>
            </a:prstGeom>
          </p:spPr>
          <p:txBody>
            <a:bodyPr anchor="ctr" rtlCol="false" tIns="50800" lIns="50800" bIns="50800" rIns="50800"/>
            <a:lstStyle/>
            <a:p>
              <a:pPr algn="ctr">
                <a:lnSpc>
                  <a:spcPts val="3359"/>
                </a:lnSpc>
              </a:pPr>
            </a:p>
          </p:txBody>
        </p:sp>
      </p:grpSp>
      <p:sp>
        <p:nvSpPr>
          <p:cNvPr name="TextBox 5" id="5"/>
          <p:cNvSpPr txBox="true"/>
          <p:nvPr/>
        </p:nvSpPr>
        <p:spPr>
          <a:xfrm rot="0">
            <a:off x="1205508" y="1433689"/>
            <a:ext cx="16230600" cy="2295525"/>
          </a:xfrm>
          <a:prstGeom prst="rect">
            <a:avLst/>
          </a:prstGeom>
        </p:spPr>
        <p:txBody>
          <a:bodyPr anchor="t" rtlCol="false" tIns="0" lIns="0" bIns="0" rIns="0">
            <a:spAutoFit/>
          </a:bodyPr>
          <a:lstStyle/>
          <a:p>
            <a:pPr algn="ctr">
              <a:lnSpc>
                <a:spcPts val="9000"/>
              </a:lnSpc>
            </a:pPr>
            <a:r>
              <a:rPr lang="en-US" sz="7500">
                <a:solidFill>
                  <a:srgbClr val="FFFFFF"/>
                </a:solidFill>
                <a:latin typeface="Alfa Slab One"/>
              </a:rPr>
              <a:t>5.count():</a:t>
            </a:r>
          </a:p>
          <a:p>
            <a:pPr algn="ctr" marL="0" indent="0" lvl="0">
              <a:lnSpc>
                <a:spcPts val="9000"/>
              </a:lnSpc>
              <a:spcBef>
                <a:spcPct val="0"/>
              </a:spcBef>
            </a:pPr>
          </a:p>
        </p:txBody>
      </p:sp>
      <p:sp>
        <p:nvSpPr>
          <p:cNvPr name="Freeform 6" id="6"/>
          <p:cNvSpPr/>
          <p:nvPr/>
        </p:nvSpPr>
        <p:spPr>
          <a:xfrm flipH="false" flipV="false" rot="2195971">
            <a:off x="-1015074" y="264166"/>
            <a:ext cx="4985393" cy="2660954"/>
          </a:xfrm>
          <a:custGeom>
            <a:avLst/>
            <a:gdLst/>
            <a:ahLst/>
            <a:cxnLst/>
            <a:rect r="r" b="b" t="t" l="l"/>
            <a:pathLst>
              <a:path h="2660954" w="4985393">
                <a:moveTo>
                  <a:pt x="0" y="0"/>
                </a:moveTo>
                <a:lnTo>
                  <a:pt x="4985393" y="0"/>
                </a:lnTo>
                <a:lnTo>
                  <a:pt x="4985393" y="2660954"/>
                </a:lnTo>
                <a:lnTo>
                  <a:pt x="0" y="2660954"/>
                </a:lnTo>
                <a:lnTo>
                  <a:pt x="0" y="0"/>
                </a:lnTo>
                <a:close/>
              </a:path>
            </a:pathLst>
          </a:custGeom>
          <a:blipFill>
            <a:blip r:embed="rId2"/>
            <a:stretch>
              <a:fillRect l="0" t="0" r="0" b="0"/>
            </a:stretch>
          </a:blipFill>
        </p:spPr>
      </p:sp>
      <p:sp>
        <p:nvSpPr>
          <p:cNvPr name="TextBox 7" id="7"/>
          <p:cNvSpPr txBox="true"/>
          <p:nvPr/>
        </p:nvSpPr>
        <p:spPr>
          <a:xfrm rot="0">
            <a:off x="2095362" y="3335529"/>
            <a:ext cx="15340746" cy="3964988"/>
          </a:xfrm>
          <a:prstGeom prst="rect">
            <a:avLst/>
          </a:prstGeom>
        </p:spPr>
        <p:txBody>
          <a:bodyPr anchor="t" rtlCol="false" tIns="0" lIns="0" bIns="0" rIns="0">
            <a:spAutoFit/>
          </a:bodyPr>
          <a:lstStyle/>
          <a:p>
            <a:pPr marL="863361" indent="-431681" lvl="1">
              <a:lnSpc>
                <a:spcPts val="5598"/>
              </a:lnSpc>
              <a:buFont typeface="Arial"/>
              <a:buChar char="•"/>
            </a:pPr>
            <a:r>
              <a:rPr lang="en-US" sz="3998">
                <a:solidFill>
                  <a:srgbClr val="000000"/>
                </a:solidFill>
                <a:latin typeface="Cabin"/>
              </a:rPr>
              <a:t>count(first, last, value): Đếm số lần xuất hiện của giá trị value trong khoảng [first, last).</a:t>
            </a:r>
          </a:p>
          <a:p>
            <a:pPr>
              <a:lnSpc>
                <a:spcPts val="5598"/>
              </a:lnSpc>
            </a:pPr>
          </a:p>
          <a:p>
            <a:pPr>
              <a:lnSpc>
                <a:spcPts val="5598"/>
              </a:lnSpc>
            </a:pPr>
          </a:p>
          <a:p>
            <a:pPr>
              <a:lnSpc>
                <a:spcPts val="5598"/>
              </a:lnSpc>
            </a:pPr>
          </a:p>
          <a:p>
            <a:pPr>
              <a:lnSpc>
                <a:spcPts val="3566"/>
              </a:lnSpc>
            </a:pPr>
          </a:p>
        </p:txBody>
      </p:sp>
      <p:sp>
        <p:nvSpPr>
          <p:cNvPr name="Freeform 8" id="8"/>
          <p:cNvSpPr/>
          <p:nvPr/>
        </p:nvSpPr>
        <p:spPr>
          <a:xfrm flipH="false" flipV="false" rot="-10698944">
            <a:off x="16451334" y="5940642"/>
            <a:ext cx="3415071" cy="1680500"/>
          </a:xfrm>
          <a:custGeom>
            <a:avLst/>
            <a:gdLst/>
            <a:ahLst/>
            <a:cxnLst/>
            <a:rect r="r" b="b" t="t" l="l"/>
            <a:pathLst>
              <a:path h="1680500" w="3415071">
                <a:moveTo>
                  <a:pt x="0" y="0"/>
                </a:moveTo>
                <a:lnTo>
                  <a:pt x="3415071" y="0"/>
                </a:lnTo>
                <a:lnTo>
                  <a:pt x="3415071" y="1680499"/>
                </a:lnTo>
                <a:lnTo>
                  <a:pt x="0" y="1680499"/>
                </a:lnTo>
                <a:lnTo>
                  <a:pt x="0" y="0"/>
                </a:lnTo>
                <a:close/>
              </a:path>
            </a:pathLst>
          </a:custGeom>
          <a:blipFill>
            <a:blip r:embed="rId3"/>
            <a:stretch>
              <a:fillRect l="0" t="0" r="0" b="0"/>
            </a:stretch>
          </a:blipFill>
        </p:spPr>
      </p:sp>
      <p:sp>
        <p:nvSpPr>
          <p:cNvPr name="Freeform 9" id="9"/>
          <p:cNvSpPr/>
          <p:nvPr/>
        </p:nvSpPr>
        <p:spPr>
          <a:xfrm flipH="false" flipV="false" rot="0">
            <a:off x="1607625" y="7954216"/>
            <a:ext cx="15556368" cy="648182"/>
          </a:xfrm>
          <a:custGeom>
            <a:avLst/>
            <a:gdLst/>
            <a:ahLst/>
            <a:cxnLst/>
            <a:rect r="r" b="b" t="t" l="l"/>
            <a:pathLst>
              <a:path h="648182" w="15556368">
                <a:moveTo>
                  <a:pt x="0" y="0"/>
                </a:moveTo>
                <a:lnTo>
                  <a:pt x="15556368" y="0"/>
                </a:lnTo>
                <a:lnTo>
                  <a:pt x="15556368" y="648182"/>
                </a:lnTo>
                <a:lnTo>
                  <a:pt x="0" y="648182"/>
                </a:lnTo>
                <a:lnTo>
                  <a:pt x="0" y="0"/>
                </a:lnTo>
                <a:close/>
              </a:path>
            </a:pathLst>
          </a:custGeom>
          <a:blipFill>
            <a:blip r:embed="rId4"/>
            <a:stretch>
              <a:fillRect l="0" t="0" r="0" b="0"/>
            </a:stretch>
          </a:blipFill>
        </p:spPr>
      </p:sp>
      <p:sp>
        <p:nvSpPr>
          <p:cNvPr name="Freeform 10" id="10"/>
          <p:cNvSpPr/>
          <p:nvPr/>
        </p:nvSpPr>
        <p:spPr>
          <a:xfrm flipH="false" flipV="false" rot="0">
            <a:off x="1542624" y="5890817"/>
            <a:ext cx="15621369" cy="1442826"/>
          </a:xfrm>
          <a:custGeom>
            <a:avLst/>
            <a:gdLst/>
            <a:ahLst/>
            <a:cxnLst/>
            <a:rect r="r" b="b" t="t" l="l"/>
            <a:pathLst>
              <a:path h="1442826" w="15621369">
                <a:moveTo>
                  <a:pt x="0" y="0"/>
                </a:moveTo>
                <a:lnTo>
                  <a:pt x="15621369" y="0"/>
                </a:lnTo>
                <a:lnTo>
                  <a:pt x="15621369" y="1442827"/>
                </a:lnTo>
                <a:lnTo>
                  <a:pt x="0" y="1442827"/>
                </a:lnTo>
                <a:lnTo>
                  <a:pt x="0" y="0"/>
                </a:lnTo>
                <a:close/>
              </a:path>
            </a:pathLst>
          </a:custGeom>
          <a:blipFill>
            <a:blip r:embed="rId5"/>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1E6B8"/>
        </a:solidFill>
      </p:bgPr>
    </p:bg>
    <p:spTree>
      <p:nvGrpSpPr>
        <p:cNvPr id="1" name=""/>
        <p:cNvGrpSpPr/>
        <p:nvPr/>
      </p:nvGrpSpPr>
      <p:grpSpPr>
        <a:xfrm>
          <a:off x="0" y="0"/>
          <a:ext cx="0" cy="0"/>
          <a:chOff x="0" y="0"/>
          <a:chExt cx="0" cy="0"/>
        </a:xfrm>
      </p:grpSpPr>
      <p:grpSp>
        <p:nvGrpSpPr>
          <p:cNvPr name="Group 2" id="2"/>
          <p:cNvGrpSpPr/>
          <p:nvPr/>
        </p:nvGrpSpPr>
        <p:grpSpPr>
          <a:xfrm rot="0">
            <a:off x="292336" y="248246"/>
            <a:ext cx="17703329" cy="9790509"/>
            <a:chOff x="0" y="0"/>
            <a:chExt cx="4662605" cy="2578570"/>
          </a:xfrm>
        </p:grpSpPr>
        <p:sp>
          <p:nvSpPr>
            <p:cNvPr name="Freeform 3" id="3"/>
            <p:cNvSpPr/>
            <p:nvPr/>
          </p:nvSpPr>
          <p:spPr>
            <a:xfrm flipH="false" flipV="false" rot="0">
              <a:off x="0" y="0"/>
              <a:ext cx="4662605" cy="2578570"/>
            </a:xfrm>
            <a:custGeom>
              <a:avLst/>
              <a:gdLst/>
              <a:ahLst/>
              <a:cxnLst/>
              <a:rect r="r" b="b" t="t" l="l"/>
              <a:pathLst>
                <a:path h="2578570" w="4662605">
                  <a:moveTo>
                    <a:pt x="22303" y="0"/>
                  </a:moveTo>
                  <a:lnTo>
                    <a:pt x="4640302" y="0"/>
                  </a:lnTo>
                  <a:cubicBezTo>
                    <a:pt x="4652620" y="0"/>
                    <a:pt x="4662605" y="9985"/>
                    <a:pt x="4662605" y="22303"/>
                  </a:cubicBezTo>
                  <a:lnTo>
                    <a:pt x="4662605" y="2556267"/>
                  </a:lnTo>
                  <a:cubicBezTo>
                    <a:pt x="4662605" y="2568585"/>
                    <a:pt x="4652620" y="2578570"/>
                    <a:pt x="4640302" y="2578570"/>
                  </a:cubicBezTo>
                  <a:lnTo>
                    <a:pt x="22303" y="2578570"/>
                  </a:lnTo>
                  <a:cubicBezTo>
                    <a:pt x="9985" y="2578570"/>
                    <a:pt x="0" y="2568585"/>
                    <a:pt x="0" y="2556267"/>
                  </a:cubicBezTo>
                  <a:lnTo>
                    <a:pt x="0" y="22303"/>
                  </a:lnTo>
                  <a:cubicBezTo>
                    <a:pt x="0" y="9985"/>
                    <a:pt x="9985" y="0"/>
                    <a:pt x="22303" y="0"/>
                  </a:cubicBezTo>
                  <a:close/>
                </a:path>
              </a:pathLst>
            </a:custGeom>
            <a:solidFill>
              <a:srgbClr val="2ABFC0"/>
            </a:solidFill>
          </p:spPr>
        </p:sp>
        <p:sp>
          <p:nvSpPr>
            <p:cNvPr name="TextBox 4" id="4"/>
            <p:cNvSpPr txBox="true"/>
            <p:nvPr/>
          </p:nvSpPr>
          <p:spPr>
            <a:xfrm>
              <a:off x="0" y="-47625"/>
              <a:ext cx="4662605" cy="2626195"/>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3789137" y="976561"/>
            <a:ext cx="11011839" cy="8769428"/>
          </a:xfrm>
          <a:custGeom>
            <a:avLst/>
            <a:gdLst/>
            <a:ahLst/>
            <a:cxnLst/>
            <a:rect r="r" b="b" t="t" l="l"/>
            <a:pathLst>
              <a:path h="8769428" w="11011839">
                <a:moveTo>
                  <a:pt x="0" y="0"/>
                </a:moveTo>
                <a:lnTo>
                  <a:pt x="11011839" y="0"/>
                </a:lnTo>
                <a:lnTo>
                  <a:pt x="11011839" y="8769428"/>
                </a:lnTo>
                <a:lnTo>
                  <a:pt x="0" y="87694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5352857" y="3024855"/>
            <a:ext cx="992202" cy="1058349"/>
          </a:xfrm>
          <a:custGeom>
            <a:avLst/>
            <a:gdLst/>
            <a:ahLst/>
            <a:cxnLst/>
            <a:rect r="r" b="b" t="t" l="l"/>
            <a:pathLst>
              <a:path h="1058349" w="992202">
                <a:moveTo>
                  <a:pt x="0" y="0"/>
                </a:moveTo>
                <a:lnTo>
                  <a:pt x="992202" y="0"/>
                </a:lnTo>
                <a:lnTo>
                  <a:pt x="992202" y="1058349"/>
                </a:lnTo>
                <a:lnTo>
                  <a:pt x="0" y="10583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5272271" y="1480705"/>
            <a:ext cx="1153375" cy="971718"/>
          </a:xfrm>
          <a:custGeom>
            <a:avLst/>
            <a:gdLst/>
            <a:ahLst/>
            <a:cxnLst/>
            <a:rect r="r" b="b" t="t" l="l"/>
            <a:pathLst>
              <a:path h="971718" w="1153375">
                <a:moveTo>
                  <a:pt x="0" y="0"/>
                </a:moveTo>
                <a:lnTo>
                  <a:pt x="1153374" y="0"/>
                </a:lnTo>
                <a:lnTo>
                  <a:pt x="1153374" y="971718"/>
                </a:lnTo>
                <a:lnTo>
                  <a:pt x="0" y="9717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7921745" y="3024855"/>
            <a:ext cx="992202" cy="1058349"/>
          </a:xfrm>
          <a:custGeom>
            <a:avLst/>
            <a:gdLst/>
            <a:ahLst/>
            <a:cxnLst/>
            <a:rect r="r" b="b" t="t" l="l"/>
            <a:pathLst>
              <a:path h="1058349" w="992202">
                <a:moveTo>
                  <a:pt x="0" y="0"/>
                </a:moveTo>
                <a:lnTo>
                  <a:pt x="992202" y="0"/>
                </a:lnTo>
                <a:lnTo>
                  <a:pt x="992202" y="1058349"/>
                </a:lnTo>
                <a:lnTo>
                  <a:pt x="0" y="10583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9199697" y="3024855"/>
            <a:ext cx="992202" cy="1058349"/>
          </a:xfrm>
          <a:custGeom>
            <a:avLst/>
            <a:gdLst/>
            <a:ahLst/>
            <a:cxnLst/>
            <a:rect r="r" b="b" t="t" l="l"/>
            <a:pathLst>
              <a:path h="1058349" w="992202">
                <a:moveTo>
                  <a:pt x="0" y="0"/>
                </a:moveTo>
                <a:lnTo>
                  <a:pt x="992202" y="0"/>
                </a:lnTo>
                <a:lnTo>
                  <a:pt x="992202" y="1058349"/>
                </a:lnTo>
                <a:lnTo>
                  <a:pt x="0" y="10583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0477649" y="2952881"/>
            <a:ext cx="992202" cy="1058349"/>
          </a:xfrm>
          <a:custGeom>
            <a:avLst/>
            <a:gdLst/>
            <a:ahLst/>
            <a:cxnLst/>
            <a:rect r="r" b="b" t="t" l="l"/>
            <a:pathLst>
              <a:path h="1058349" w="992202">
                <a:moveTo>
                  <a:pt x="0" y="0"/>
                </a:moveTo>
                <a:lnTo>
                  <a:pt x="992202" y="0"/>
                </a:lnTo>
                <a:lnTo>
                  <a:pt x="992202" y="1058349"/>
                </a:lnTo>
                <a:lnTo>
                  <a:pt x="0" y="10583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1756654" y="2952881"/>
            <a:ext cx="992202" cy="1058349"/>
          </a:xfrm>
          <a:custGeom>
            <a:avLst/>
            <a:gdLst/>
            <a:ahLst/>
            <a:cxnLst/>
            <a:rect r="r" b="b" t="t" l="l"/>
            <a:pathLst>
              <a:path h="1058349" w="992202">
                <a:moveTo>
                  <a:pt x="0" y="0"/>
                </a:moveTo>
                <a:lnTo>
                  <a:pt x="992202" y="0"/>
                </a:lnTo>
                <a:lnTo>
                  <a:pt x="992202" y="1058349"/>
                </a:lnTo>
                <a:lnTo>
                  <a:pt x="0" y="10583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6643793" y="3024855"/>
            <a:ext cx="992202" cy="1058349"/>
          </a:xfrm>
          <a:custGeom>
            <a:avLst/>
            <a:gdLst/>
            <a:ahLst/>
            <a:cxnLst/>
            <a:rect r="r" b="b" t="t" l="l"/>
            <a:pathLst>
              <a:path h="1058349" w="992202">
                <a:moveTo>
                  <a:pt x="0" y="0"/>
                </a:moveTo>
                <a:lnTo>
                  <a:pt x="992202" y="0"/>
                </a:lnTo>
                <a:lnTo>
                  <a:pt x="992202" y="1058349"/>
                </a:lnTo>
                <a:lnTo>
                  <a:pt x="0" y="10583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5352857" y="4449309"/>
            <a:ext cx="992202" cy="1058349"/>
          </a:xfrm>
          <a:custGeom>
            <a:avLst/>
            <a:gdLst/>
            <a:ahLst/>
            <a:cxnLst/>
            <a:rect r="r" b="b" t="t" l="l"/>
            <a:pathLst>
              <a:path h="1058349" w="992202">
                <a:moveTo>
                  <a:pt x="0" y="0"/>
                </a:moveTo>
                <a:lnTo>
                  <a:pt x="992202" y="0"/>
                </a:lnTo>
                <a:lnTo>
                  <a:pt x="992202" y="1058349"/>
                </a:lnTo>
                <a:lnTo>
                  <a:pt x="0" y="10583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6643793" y="4449309"/>
            <a:ext cx="992202" cy="1058349"/>
          </a:xfrm>
          <a:custGeom>
            <a:avLst/>
            <a:gdLst/>
            <a:ahLst/>
            <a:cxnLst/>
            <a:rect r="r" b="b" t="t" l="l"/>
            <a:pathLst>
              <a:path h="1058349" w="992202">
                <a:moveTo>
                  <a:pt x="0" y="0"/>
                </a:moveTo>
                <a:lnTo>
                  <a:pt x="992202" y="0"/>
                </a:lnTo>
                <a:lnTo>
                  <a:pt x="992202" y="1058349"/>
                </a:lnTo>
                <a:lnTo>
                  <a:pt x="0" y="10583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7931270" y="4449309"/>
            <a:ext cx="992202" cy="1058349"/>
          </a:xfrm>
          <a:custGeom>
            <a:avLst/>
            <a:gdLst/>
            <a:ahLst/>
            <a:cxnLst/>
            <a:rect r="r" b="b" t="t" l="l"/>
            <a:pathLst>
              <a:path h="1058349" w="992202">
                <a:moveTo>
                  <a:pt x="0" y="0"/>
                </a:moveTo>
                <a:lnTo>
                  <a:pt x="992202" y="0"/>
                </a:lnTo>
                <a:lnTo>
                  <a:pt x="992202" y="1058349"/>
                </a:lnTo>
                <a:lnTo>
                  <a:pt x="0" y="10583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9218747" y="4449309"/>
            <a:ext cx="992202" cy="1058349"/>
          </a:xfrm>
          <a:custGeom>
            <a:avLst/>
            <a:gdLst/>
            <a:ahLst/>
            <a:cxnLst/>
            <a:rect r="r" b="b" t="t" l="l"/>
            <a:pathLst>
              <a:path h="1058349" w="992202">
                <a:moveTo>
                  <a:pt x="0" y="0"/>
                </a:moveTo>
                <a:lnTo>
                  <a:pt x="992202" y="0"/>
                </a:lnTo>
                <a:lnTo>
                  <a:pt x="992202" y="1058349"/>
                </a:lnTo>
                <a:lnTo>
                  <a:pt x="0" y="10583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10506224" y="4449309"/>
            <a:ext cx="992202" cy="1058349"/>
          </a:xfrm>
          <a:custGeom>
            <a:avLst/>
            <a:gdLst/>
            <a:ahLst/>
            <a:cxnLst/>
            <a:rect r="r" b="b" t="t" l="l"/>
            <a:pathLst>
              <a:path h="1058349" w="992202">
                <a:moveTo>
                  <a:pt x="0" y="0"/>
                </a:moveTo>
                <a:lnTo>
                  <a:pt x="992202" y="0"/>
                </a:lnTo>
                <a:lnTo>
                  <a:pt x="992202" y="1058349"/>
                </a:lnTo>
                <a:lnTo>
                  <a:pt x="0" y="10583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11793701" y="4449309"/>
            <a:ext cx="992202" cy="1058349"/>
          </a:xfrm>
          <a:custGeom>
            <a:avLst/>
            <a:gdLst/>
            <a:ahLst/>
            <a:cxnLst/>
            <a:rect r="r" b="b" t="t" l="l"/>
            <a:pathLst>
              <a:path h="1058349" w="992202">
                <a:moveTo>
                  <a:pt x="0" y="0"/>
                </a:moveTo>
                <a:lnTo>
                  <a:pt x="992202" y="0"/>
                </a:lnTo>
                <a:lnTo>
                  <a:pt x="992202" y="1058349"/>
                </a:lnTo>
                <a:lnTo>
                  <a:pt x="0" y="10583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slow">
    <p:cover dir="l"/>
  </p:transition>
</p:sld>
</file>

<file path=ppt/slides/slide60.xml><?xml version="1.0" encoding="utf-8"?>
<p:sld xmlns:p="http://schemas.openxmlformats.org/presentationml/2006/main" xmlns:a="http://schemas.openxmlformats.org/drawingml/2006/main" xmlns:r="http://schemas.openxmlformats.org/officeDocument/2006/relationships">
  <p:cSld>
    <p:bg>
      <p:bgPr>
        <a:solidFill>
          <a:srgbClr val="F1E6B8"/>
        </a:solidFill>
      </p:bgPr>
    </p:bg>
    <p:spTree>
      <p:nvGrpSpPr>
        <p:cNvPr id="1" name=""/>
        <p:cNvGrpSpPr/>
        <p:nvPr/>
      </p:nvGrpSpPr>
      <p:grpSpPr>
        <a:xfrm>
          <a:off x="0" y="0"/>
          <a:ext cx="0" cy="0"/>
          <a:chOff x="0" y="0"/>
          <a:chExt cx="0" cy="0"/>
        </a:xfrm>
      </p:grpSpPr>
      <p:grpSp>
        <p:nvGrpSpPr>
          <p:cNvPr name="Group 2" id="2"/>
          <p:cNvGrpSpPr/>
          <p:nvPr/>
        </p:nvGrpSpPr>
        <p:grpSpPr>
          <a:xfrm rot="0">
            <a:off x="2520950" y="1238495"/>
            <a:ext cx="13411752" cy="1552437"/>
            <a:chOff x="0" y="0"/>
            <a:chExt cx="3532313" cy="408872"/>
          </a:xfrm>
        </p:grpSpPr>
        <p:sp>
          <p:nvSpPr>
            <p:cNvPr name="Freeform 3" id="3"/>
            <p:cNvSpPr/>
            <p:nvPr/>
          </p:nvSpPr>
          <p:spPr>
            <a:xfrm flipH="false" flipV="false" rot="0">
              <a:off x="0" y="0"/>
              <a:ext cx="3532313" cy="408872"/>
            </a:xfrm>
            <a:custGeom>
              <a:avLst/>
              <a:gdLst/>
              <a:ahLst/>
              <a:cxnLst/>
              <a:rect r="r" b="b" t="t" l="l"/>
              <a:pathLst>
                <a:path h="408872" w="3532313">
                  <a:moveTo>
                    <a:pt x="29440" y="0"/>
                  </a:moveTo>
                  <a:lnTo>
                    <a:pt x="3502873" y="0"/>
                  </a:lnTo>
                  <a:cubicBezTo>
                    <a:pt x="3510681" y="0"/>
                    <a:pt x="3518169" y="3102"/>
                    <a:pt x="3523690" y="8623"/>
                  </a:cubicBezTo>
                  <a:cubicBezTo>
                    <a:pt x="3529211" y="14144"/>
                    <a:pt x="3532313" y="21632"/>
                    <a:pt x="3532313" y="29440"/>
                  </a:cubicBezTo>
                  <a:lnTo>
                    <a:pt x="3532313" y="379433"/>
                  </a:lnTo>
                  <a:cubicBezTo>
                    <a:pt x="3532313" y="387240"/>
                    <a:pt x="3529211" y="394729"/>
                    <a:pt x="3523690" y="400250"/>
                  </a:cubicBezTo>
                  <a:cubicBezTo>
                    <a:pt x="3518169" y="405771"/>
                    <a:pt x="3510681" y="408872"/>
                    <a:pt x="3502873" y="408872"/>
                  </a:cubicBezTo>
                  <a:lnTo>
                    <a:pt x="29440" y="408872"/>
                  </a:lnTo>
                  <a:cubicBezTo>
                    <a:pt x="21632" y="408872"/>
                    <a:pt x="14144" y="405771"/>
                    <a:pt x="8623" y="400250"/>
                  </a:cubicBezTo>
                  <a:cubicBezTo>
                    <a:pt x="3102" y="394729"/>
                    <a:pt x="0" y="387240"/>
                    <a:pt x="0" y="379433"/>
                  </a:cubicBezTo>
                  <a:lnTo>
                    <a:pt x="0" y="29440"/>
                  </a:lnTo>
                  <a:cubicBezTo>
                    <a:pt x="0" y="21632"/>
                    <a:pt x="3102" y="14144"/>
                    <a:pt x="8623" y="8623"/>
                  </a:cubicBezTo>
                  <a:cubicBezTo>
                    <a:pt x="14144" y="3102"/>
                    <a:pt x="21632" y="0"/>
                    <a:pt x="29440" y="0"/>
                  </a:cubicBezTo>
                  <a:close/>
                </a:path>
              </a:pathLst>
            </a:custGeom>
            <a:solidFill>
              <a:srgbClr val="2ABFC0"/>
            </a:solidFill>
          </p:spPr>
        </p:sp>
        <p:sp>
          <p:nvSpPr>
            <p:cNvPr name="TextBox 4" id="4"/>
            <p:cNvSpPr txBox="true"/>
            <p:nvPr/>
          </p:nvSpPr>
          <p:spPr>
            <a:xfrm>
              <a:off x="0" y="-47625"/>
              <a:ext cx="3532313" cy="456497"/>
            </a:xfrm>
            <a:prstGeom prst="rect">
              <a:avLst/>
            </a:prstGeom>
          </p:spPr>
          <p:txBody>
            <a:bodyPr anchor="ctr" rtlCol="false" tIns="50800" lIns="50800" bIns="50800" rIns="50800"/>
            <a:lstStyle/>
            <a:p>
              <a:pPr algn="ctr">
                <a:lnSpc>
                  <a:spcPts val="3359"/>
                </a:lnSpc>
              </a:pPr>
            </a:p>
          </p:txBody>
        </p:sp>
      </p:grpSp>
      <p:sp>
        <p:nvSpPr>
          <p:cNvPr name="TextBox 5" id="5"/>
          <p:cNvSpPr txBox="true"/>
          <p:nvPr/>
        </p:nvSpPr>
        <p:spPr>
          <a:xfrm rot="0">
            <a:off x="1205508" y="1433689"/>
            <a:ext cx="16230600" cy="3438525"/>
          </a:xfrm>
          <a:prstGeom prst="rect">
            <a:avLst/>
          </a:prstGeom>
        </p:spPr>
        <p:txBody>
          <a:bodyPr anchor="t" rtlCol="false" tIns="0" lIns="0" bIns="0" rIns="0">
            <a:spAutoFit/>
          </a:bodyPr>
          <a:lstStyle/>
          <a:p>
            <a:pPr algn="ctr">
              <a:lnSpc>
                <a:spcPts val="9000"/>
              </a:lnSpc>
            </a:pPr>
            <a:r>
              <a:rPr lang="en-US" sz="7500">
                <a:solidFill>
                  <a:srgbClr val="FFFFFF"/>
                </a:solidFill>
                <a:latin typeface="Alfa Slab One"/>
              </a:rPr>
              <a:t>6.count_if():</a:t>
            </a:r>
          </a:p>
          <a:p>
            <a:pPr algn="ctr">
              <a:lnSpc>
                <a:spcPts val="9000"/>
              </a:lnSpc>
            </a:pPr>
          </a:p>
          <a:p>
            <a:pPr algn="ctr" marL="0" indent="0" lvl="0">
              <a:lnSpc>
                <a:spcPts val="9000"/>
              </a:lnSpc>
              <a:spcBef>
                <a:spcPct val="0"/>
              </a:spcBef>
            </a:pPr>
          </a:p>
        </p:txBody>
      </p:sp>
      <p:sp>
        <p:nvSpPr>
          <p:cNvPr name="Freeform 6" id="6"/>
          <p:cNvSpPr/>
          <p:nvPr/>
        </p:nvSpPr>
        <p:spPr>
          <a:xfrm flipH="false" flipV="false" rot="2195971">
            <a:off x="-1015074" y="264166"/>
            <a:ext cx="4985393" cy="2660954"/>
          </a:xfrm>
          <a:custGeom>
            <a:avLst/>
            <a:gdLst/>
            <a:ahLst/>
            <a:cxnLst/>
            <a:rect r="r" b="b" t="t" l="l"/>
            <a:pathLst>
              <a:path h="2660954" w="4985393">
                <a:moveTo>
                  <a:pt x="0" y="0"/>
                </a:moveTo>
                <a:lnTo>
                  <a:pt x="4985393" y="0"/>
                </a:lnTo>
                <a:lnTo>
                  <a:pt x="4985393" y="2660954"/>
                </a:lnTo>
                <a:lnTo>
                  <a:pt x="0" y="2660954"/>
                </a:lnTo>
                <a:lnTo>
                  <a:pt x="0" y="0"/>
                </a:lnTo>
                <a:close/>
              </a:path>
            </a:pathLst>
          </a:custGeom>
          <a:blipFill>
            <a:blip r:embed="rId2"/>
            <a:stretch>
              <a:fillRect l="0" t="0" r="0" b="0"/>
            </a:stretch>
          </a:blipFill>
        </p:spPr>
      </p:sp>
      <p:sp>
        <p:nvSpPr>
          <p:cNvPr name="TextBox 7" id="7"/>
          <p:cNvSpPr txBox="true"/>
          <p:nvPr/>
        </p:nvSpPr>
        <p:spPr>
          <a:xfrm rot="0">
            <a:off x="2095362" y="3335529"/>
            <a:ext cx="15340746" cy="4669838"/>
          </a:xfrm>
          <a:prstGeom prst="rect">
            <a:avLst/>
          </a:prstGeom>
        </p:spPr>
        <p:txBody>
          <a:bodyPr anchor="t" rtlCol="false" tIns="0" lIns="0" bIns="0" rIns="0">
            <a:spAutoFit/>
          </a:bodyPr>
          <a:lstStyle/>
          <a:p>
            <a:pPr marL="863361" indent="-431681" lvl="1">
              <a:lnSpc>
                <a:spcPts val="5598"/>
              </a:lnSpc>
              <a:buFont typeface="Arial"/>
              <a:buChar char="•"/>
            </a:pPr>
            <a:r>
              <a:rPr lang="en-US" sz="3998">
                <a:solidFill>
                  <a:srgbClr val="000000"/>
                </a:solidFill>
                <a:latin typeface="Cabin"/>
              </a:rPr>
              <a:t>count_if(first, last, condition): Đếm số lần thỏa mãn điều kiện của condition trong khoảng [first, last).</a:t>
            </a:r>
          </a:p>
          <a:p>
            <a:pPr>
              <a:lnSpc>
                <a:spcPts val="5598"/>
              </a:lnSpc>
            </a:pPr>
          </a:p>
          <a:p>
            <a:pPr>
              <a:lnSpc>
                <a:spcPts val="5598"/>
              </a:lnSpc>
            </a:pPr>
          </a:p>
          <a:p>
            <a:pPr>
              <a:lnSpc>
                <a:spcPts val="5598"/>
              </a:lnSpc>
            </a:pPr>
          </a:p>
          <a:p>
            <a:pPr>
              <a:lnSpc>
                <a:spcPts val="5598"/>
              </a:lnSpc>
            </a:pPr>
          </a:p>
          <a:p>
            <a:pPr>
              <a:lnSpc>
                <a:spcPts val="3566"/>
              </a:lnSpc>
            </a:pPr>
          </a:p>
        </p:txBody>
      </p:sp>
      <p:sp>
        <p:nvSpPr>
          <p:cNvPr name="Freeform 8" id="8"/>
          <p:cNvSpPr/>
          <p:nvPr/>
        </p:nvSpPr>
        <p:spPr>
          <a:xfrm flipH="false" flipV="false" rot="-10698944">
            <a:off x="16451334" y="5940642"/>
            <a:ext cx="3415071" cy="1680500"/>
          </a:xfrm>
          <a:custGeom>
            <a:avLst/>
            <a:gdLst/>
            <a:ahLst/>
            <a:cxnLst/>
            <a:rect r="r" b="b" t="t" l="l"/>
            <a:pathLst>
              <a:path h="1680500" w="3415071">
                <a:moveTo>
                  <a:pt x="0" y="0"/>
                </a:moveTo>
                <a:lnTo>
                  <a:pt x="3415071" y="0"/>
                </a:lnTo>
                <a:lnTo>
                  <a:pt x="3415071" y="1680499"/>
                </a:lnTo>
                <a:lnTo>
                  <a:pt x="0" y="1680499"/>
                </a:lnTo>
                <a:lnTo>
                  <a:pt x="0" y="0"/>
                </a:lnTo>
                <a:close/>
              </a:path>
            </a:pathLst>
          </a:custGeom>
          <a:blipFill>
            <a:blip r:embed="rId3"/>
            <a:stretch>
              <a:fillRect l="0" t="0" r="0" b="0"/>
            </a:stretch>
          </a:blipFill>
        </p:spPr>
      </p:sp>
      <p:sp>
        <p:nvSpPr>
          <p:cNvPr name="Freeform 9" id="9"/>
          <p:cNvSpPr/>
          <p:nvPr/>
        </p:nvSpPr>
        <p:spPr>
          <a:xfrm flipH="false" flipV="false" rot="0">
            <a:off x="837699" y="7447957"/>
            <a:ext cx="15972678" cy="564156"/>
          </a:xfrm>
          <a:custGeom>
            <a:avLst/>
            <a:gdLst/>
            <a:ahLst/>
            <a:cxnLst/>
            <a:rect r="r" b="b" t="t" l="l"/>
            <a:pathLst>
              <a:path h="564156" w="15972678">
                <a:moveTo>
                  <a:pt x="0" y="0"/>
                </a:moveTo>
                <a:lnTo>
                  <a:pt x="15972678" y="0"/>
                </a:lnTo>
                <a:lnTo>
                  <a:pt x="15972678" y="564157"/>
                </a:lnTo>
                <a:lnTo>
                  <a:pt x="0" y="564157"/>
                </a:lnTo>
                <a:lnTo>
                  <a:pt x="0" y="0"/>
                </a:lnTo>
                <a:close/>
              </a:path>
            </a:pathLst>
          </a:custGeom>
          <a:blipFill>
            <a:blip r:embed="rId4"/>
            <a:stretch>
              <a:fillRect l="0" t="0" r="0" b="0"/>
            </a:stretch>
          </a:blipFill>
        </p:spPr>
      </p:sp>
      <p:sp>
        <p:nvSpPr>
          <p:cNvPr name="Freeform 10" id="10"/>
          <p:cNvSpPr/>
          <p:nvPr/>
        </p:nvSpPr>
        <p:spPr>
          <a:xfrm flipH="false" flipV="false" rot="0">
            <a:off x="837699" y="5540698"/>
            <a:ext cx="15972678" cy="1479475"/>
          </a:xfrm>
          <a:custGeom>
            <a:avLst/>
            <a:gdLst/>
            <a:ahLst/>
            <a:cxnLst/>
            <a:rect r="r" b="b" t="t" l="l"/>
            <a:pathLst>
              <a:path h="1479475" w="15972678">
                <a:moveTo>
                  <a:pt x="0" y="0"/>
                </a:moveTo>
                <a:lnTo>
                  <a:pt x="15972678" y="0"/>
                </a:lnTo>
                <a:lnTo>
                  <a:pt x="15972678" y="1479475"/>
                </a:lnTo>
                <a:lnTo>
                  <a:pt x="0" y="1479475"/>
                </a:lnTo>
                <a:lnTo>
                  <a:pt x="0" y="0"/>
                </a:lnTo>
                <a:close/>
              </a:path>
            </a:pathLst>
          </a:custGeom>
          <a:blipFill>
            <a:blip r:embed="rId5"/>
            <a:stretch>
              <a:fillRect l="0" t="0" r="0" b="0"/>
            </a:stretch>
          </a:blipFill>
        </p:spPr>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bg>
      <p:bgPr>
        <a:solidFill>
          <a:srgbClr val="F1E6B8"/>
        </a:solidFill>
      </p:bgPr>
    </p:bg>
    <p:spTree>
      <p:nvGrpSpPr>
        <p:cNvPr id="1" name=""/>
        <p:cNvGrpSpPr/>
        <p:nvPr/>
      </p:nvGrpSpPr>
      <p:grpSpPr>
        <a:xfrm>
          <a:off x="0" y="0"/>
          <a:ext cx="0" cy="0"/>
          <a:chOff x="0" y="0"/>
          <a:chExt cx="0" cy="0"/>
        </a:xfrm>
      </p:grpSpPr>
      <p:grpSp>
        <p:nvGrpSpPr>
          <p:cNvPr name="Group 2" id="2"/>
          <p:cNvGrpSpPr/>
          <p:nvPr/>
        </p:nvGrpSpPr>
        <p:grpSpPr>
          <a:xfrm rot="0">
            <a:off x="292336" y="248246"/>
            <a:ext cx="17703329" cy="9790509"/>
            <a:chOff x="0" y="0"/>
            <a:chExt cx="4662605" cy="2578570"/>
          </a:xfrm>
        </p:grpSpPr>
        <p:sp>
          <p:nvSpPr>
            <p:cNvPr name="Freeform 3" id="3"/>
            <p:cNvSpPr/>
            <p:nvPr/>
          </p:nvSpPr>
          <p:spPr>
            <a:xfrm flipH="false" flipV="false" rot="0">
              <a:off x="0" y="0"/>
              <a:ext cx="4662605" cy="2578570"/>
            </a:xfrm>
            <a:custGeom>
              <a:avLst/>
              <a:gdLst/>
              <a:ahLst/>
              <a:cxnLst/>
              <a:rect r="r" b="b" t="t" l="l"/>
              <a:pathLst>
                <a:path h="2578570" w="4662605">
                  <a:moveTo>
                    <a:pt x="22303" y="0"/>
                  </a:moveTo>
                  <a:lnTo>
                    <a:pt x="4640302" y="0"/>
                  </a:lnTo>
                  <a:cubicBezTo>
                    <a:pt x="4652620" y="0"/>
                    <a:pt x="4662605" y="9985"/>
                    <a:pt x="4662605" y="22303"/>
                  </a:cubicBezTo>
                  <a:lnTo>
                    <a:pt x="4662605" y="2556267"/>
                  </a:lnTo>
                  <a:cubicBezTo>
                    <a:pt x="4662605" y="2568585"/>
                    <a:pt x="4652620" y="2578570"/>
                    <a:pt x="4640302" y="2578570"/>
                  </a:cubicBezTo>
                  <a:lnTo>
                    <a:pt x="22303" y="2578570"/>
                  </a:lnTo>
                  <a:cubicBezTo>
                    <a:pt x="9985" y="2578570"/>
                    <a:pt x="0" y="2568585"/>
                    <a:pt x="0" y="2556267"/>
                  </a:cubicBezTo>
                  <a:lnTo>
                    <a:pt x="0" y="22303"/>
                  </a:lnTo>
                  <a:cubicBezTo>
                    <a:pt x="0" y="9985"/>
                    <a:pt x="9985" y="0"/>
                    <a:pt x="22303" y="0"/>
                  </a:cubicBezTo>
                  <a:close/>
                </a:path>
              </a:pathLst>
            </a:custGeom>
            <a:solidFill>
              <a:srgbClr val="2ABFC0"/>
            </a:solidFill>
          </p:spPr>
        </p:sp>
        <p:sp>
          <p:nvSpPr>
            <p:cNvPr name="TextBox 4" id="4"/>
            <p:cNvSpPr txBox="true"/>
            <p:nvPr/>
          </p:nvSpPr>
          <p:spPr>
            <a:xfrm>
              <a:off x="0" y="-47625"/>
              <a:ext cx="4662605" cy="2626195"/>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641569" y="4231964"/>
            <a:ext cx="8275692" cy="2140118"/>
            <a:chOff x="0" y="0"/>
            <a:chExt cx="2179606" cy="563652"/>
          </a:xfrm>
        </p:grpSpPr>
        <p:sp>
          <p:nvSpPr>
            <p:cNvPr name="Freeform 6" id="6"/>
            <p:cNvSpPr/>
            <p:nvPr/>
          </p:nvSpPr>
          <p:spPr>
            <a:xfrm flipH="false" flipV="false" rot="0">
              <a:off x="0" y="0"/>
              <a:ext cx="2179606" cy="563652"/>
            </a:xfrm>
            <a:custGeom>
              <a:avLst/>
              <a:gdLst/>
              <a:ahLst/>
              <a:cxnLst/>
              <a:rect r="r" b="b" t="t" l="l"/>
              <a:pathLst>
                <a:path h="563652" w="2179606">
                  <a:moveTo>
                    <a:pt x="47711" y="0"/>
                  </a:moveTo>
                  <a:lnTo>
                    <a:pt x="2131895" y="0"/>
                  </a:lnTo>
                  <a:cubicBezTo>
                    <a:pt x="2144549" y="0"/>
                    <a:pt x="2156685" y="5027"/>
                    <a:pt x="2165632" y="13974"/>
                  </a:cubicBezTo>
                  <a:cubicBezTo>
                    <a:pt x="2174579" y="22922"/>
                    <a:pt x="2179606" y="35057"/>
                    <a:pt x="2179606" y="47711"/>
                  </a:cubicBezTo>
                  <a:lnTo>
                    <a:pt x="2179606" y="515942"/>
                  </a:lnTo>
                  <a:cubicBezTo>
                    <a:pt x="2179606" y="542292"/>
                    <a:pt x="2158245" y="563652"/>
                    <a:pt x="2131895" y="563652"/>
                  </a:cubicBezTo>
                  <a:lnTo>
                    <a:pt x="47711" y="563652"/>
                  </a:lnTo>
                  <a:cubicBezTo>
                    <a:pt x="21361" y="563652"/>
                    <a:pt x="0" y="542292"/>
                    <a:pt x="0" y="515942"/>
                  </a:cubicBezTo>
                  <a:lnTo>
                    <a:pt x="0" y="47711"/>
                  </a:lnTo>
                  <a:cubicBezTo>
                    <a:pt x="0" y="21361"/>
                    <a:pt x="21361" y="0"/>
                    <a:pt x="47711" y="0"/>
                  </a:cubicBezTo>
                  <a:close/>
                </a:path>
              </a:pathLst>
            </a:custGeom>
            <a:solidFill>
              <a:srgbClr val="F1E6B8"/>
            </a:solidFill>
          </p:spPr>
        </p:sp>
        <p:sp>
          <p:nvSpPr>
            <p:cNvPr name="TextBox 7" id="7"/>
            <p:cNvSpPr txBox="true"/>
            <p:nvPr/>
          </p:nvSpPr>
          <p:spPr>
            <a:xfrm>
              <a:off x="0" y="-47625"/>
              <a:ext cx="2179606" cy="611277"/>
            </a:xfrm>
            <a:prstGeom prst="rect">
              <a:avLst/>
            </a:prstGeom>
          </p:spPr>
          <p:txBody>
            <a:bodyPr anchor="ctr" rtlCol="false" tIns="50800" lIns="50800" bIns="50800" rIns="50800"/>
            <a:lstStyle/>
            <a:p>
              <a:pPr algn="ctr">
                <a:lnSpc>
                  <a:spcPts val="3359"/>
                </a:lnSpc>
              </a:pPr>
            </a:p>
          </p:txBody>
        </p:sp>
      </p:grpSp>
      <p:sp>
        <p:nvSpPr>
          <p:cNvPr name="TextBox 8" id="8"/>
          <p:cNvSpPr txBox="true"/>
          <p:nvPr/>
        </p:nvSpPr>
        <p:spPr>
          <a:xfrm rot="0">
            <a:off x="-1390891" y="4640858"/>
            <a:ext cx="14340612" cy="1513531"/>
          </a:xfrm>
          <a:prstGeom prst="rect">
            <a:avLst/>
          </a:prstGeom>
        </p:spPr>
        <p:txBody>
          <a:bodyPr anchor="t" rtlCol="false" tIns="0" lIns="0" bIns="0" rIns="0">
            <a:spAutoFit/>
          </a:bodyPr>
          <a:lstStyle/>
          <a:p>
            <a:pPr algn="ctr">
              <a:lnSpc>
                <a:spcPts val="11917"/>
              </a:lnSpc>
            </a:pPr>
            <a:r>
              <a:rPr lang="en-US" sz="9931">
                <a:solidFill>
                  <a:srgbClr val="07687F"/>
                </a:solidFill>
                <a:latin typeface="Alfa Slab One"/>
              </a:rPr>
              <a:t>Thank you!</a:t>
            </a:r>
          </a:p>
        </p:txBody>
      </p:sp>
      <p:sp>
        <p:nvSpPr>
          <p:cNvPr name="Freeform 9" id="9"/>
          <p:cNvSpPr/>
          <p:nvPr/>
        </p:nvSpPr>
        <p:spPr>
          <a:xfrm flipH="false" flipV="false" rot="-1788288">
            <a:off x="-4330516" y="-285776"/>
            <a:ext cx="11308644" cy="2629260"/>
          </a:xfrm>
          <a:custGeom>
            <a:avLst/>
            <a:gdLst/>
            <a:ahLst/>
            <a:cxnLst/>
            <a:rect r="r" b="b" t="t" l="l"/>
            <a:pathLst>
              <a:path h="2629260" w="11308644">
                <a:moveTo>
                  <a:pt x="0" y="0"/>
                </a:moveTo>
                <a:lnTo>
                  <a:pt x="11308644" y="0"/>
                </a:lnTo>
                <a:lnTo>
                  <a:pt x="11308644" y="2629259"/>
                </a:lnTo>
                <a:lnTo>
                  <a:pt x="0" y="2629259"/>
                </a:lnTo>
                <a:lnTo>
                  <a:pt x="0" y="0"/>
                </a:lnTo>
                <a:close/>
              </a:path>
            </a:pathLst>
          </a:custGeom>
          <a:blipFill>
            <a:blip r:embed="rId2"/>
            <a:stretch>
              <a:fillRect l="0" t="0" r="0" b="0"/>
            </a:stretch>
          </a:blipFill>
        </p:spPr>
      </p:sp>
      <p:sp>
        <p:nvSpPr>
          <p:cNvPr name="Freeform 10" id="10"/>
          <p:cNvSpPr/>
          <p:nvPr/>
        </p:nvSpPr>
        <p:spPr>
          <a:xfrm flipH="false" flipV="false" rot="1022588">
            <a:off x="12288711" y="4255"/>
            <a:ext cx="11998578" cy="2789669"/>
          </a:xfrm>
          <a:custGeom>
            <a:avLst/>
            <a:gdLst/>
            <a:ahLst/>
            <a:cxnLst/>
            <a:rect r="r" b="b" t="t" l="l"/>
            <a:pathLst>
              <a:path h="2789669" w="11998578">
                <a:moveTo>
                  <a:pt x="0" y="0"/>
                </a:moveTo>
                <a:lnTo>
                  <a:pt x="11998578" y="0"/>
                </a:lnTo>
                <a:lnTo>
                  <a:pt x="11998578" y="2789670"/>
                </a:lnTo>
                <a:lnTo>
                  <a:pt x="0" y="2789670"/>
                </a:lnTo>
                <a:lnTo>
                  <a:pt x="0" y="0"/>
                </a:lnTo>
                <a:close/>
              </a:path>
            </a:pathLst>
          </a:custGeom>
          <a:blipFill>
            <a:blip r:embed="rId2"/>
            <a:stretch>
              <a:fillRect l="0" t="0" r="0" b="0"/>
            </a:stretch>
          </a:blipFill>
        </p:spPr>
      </p:sp>
      <p:sp>
        <p:nvSpPr>
          <p:cNvPr name="Freeform 11" id="11"/>
          <p:cNvSpPr/>
          <p:nvPr/>
        </p:nvSpPr>
        <p:spPr>
          <a:xfrm flipH="false" flipV="false" rot="6120389">
            <a:off x="416526" y="8366960"/>
            <a:ext cx="8905788" cy="6846325"/>
          </a:xfrm>
          <a:custGeom>
            <a:avLst/>
            <a:gdLst/>
            <a:ahLst/>
            <a:cxnLst/>
            <a:rect r="r" b="b" t="t" l="l"/>
            <a:pathLst>
              <a:path h="6846325" w="8905788">
                <a:moveTo>
                  <a:pt x="0" y="0"/>
                </a:moveTo>
                <a:lnTo>
                  <a:pt x="8905788" y="0"/>
                </a:lnTo>
                <a:lnTo>
                  <a:pt x="8905788" y="6846324"/>
                </a:lnTo>
                <a:lnTo>
                  <a:pt x="0" y="6846324"/>
                </a:lnTo>
                <a:lnTo>
                  <a:pt x="0" y="0"/>
                </a:lnTo>
                <a:close/>
              </a:path>
            </a:pathLst>
          </a:custGeom>
          <a:blipFill>
            <a:blip r:embed="rId3"/>
            <a:stretch>
              <a:fillRect l="0" t="0" r="0" b="0"/>
            </a:stretch>
          </a:blipFill>
        </p:spPr>
      </p:sp>
      <p:sp>
        <p:nvSpPr>
          <p:cNvPr name="Freeform 12" id="12"/>
          <p:cNvSpPr/>
          <p:nvPr/>
        </p:nvSpPr>
        <p:spPr>
          <a:xfrm flipH="false" flipV="false" rot="0">
            <a:off x="10349592" y="2464581"/>
            <a:ext cx="5200258" cy="5674884"/>
          </a:xfrm>
          <a:custGeom>
            <a:avLst/>
            <a:gdLst/>
            <a:ahLst/>
            <a:cxnLst/>
            <a:rect r="r" b="b" t="t" l="l"/>
            <a:pathLst>
              <a:path h="5674884" w="5200258">
                <a:moveTo>
                  <a:pt x="0" y="0"/>
                </a:moveTo>
                <a:lnTo>
                  <a:pt x="5200258" y="0"/>
                </a:lnTo>
                <a:lnTo>
                  <a:pt x="5200258" y="5674884"/>
                </a:lnTo>
                <a:lnTo>
                  <a:pt x="0" y="56748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ABFC0"/>
        </a:solidFill>
      </p:bgPr>
    </p:bg>
    <p:spTree>
      <p:nvGrpSpPr>
        <p:cNvPr id="1" name=""/>
        <p:cNvGrpSpPr/>
        <p:nvPr/>
      </p:nvGrpSpPr>
      <p:grpSpPr>
        <a:xfrm>
          <a:off x="0" y="0"/>
          <a:ext cx="0" cy="0"/>
          <a:chOff x="0" y="0"/>
          <a:chExt cx="0" cy="0"/>
        </a:xfrm>
      </p:grpSpPr>
      <p:grpSp>
        <p:nvGrpSpPr>
          <p:cNvPr name="Group 2" id="2"/>
          <p:cNvGrpSpPr/>
          <p:nvPr/>
        </p:nvGrpSpPr>
        <p:grpSpPr>
          <a:xfrm rot="0">
            <a:off x="342353" y="283608"/>
            <a:ext cx="17603294" cy="9719785"/>
            <a:chOff x="0" y="0"/>
            <a:chExt cx="4636259" cy="2559943"/>
          </a:xfrm>
        </p:grpSpPr>
        <p:sp>
          <p:nvSpPr>
            <p:cNvPr name="Freeform 3" id="3"/>
            <p:cNvSpPr/>
            <p:nvPr/>
          </p:nvSpPr>
          <p:spPr>
            <a:xfrm flipH="false" flipV="false" rot="0">
              <a:off x="0" y="0"/>
              <a:ext cx="4636258" cy="2559943"/>
            </a:xfrm>
            <a:custGeom>
              <a:avLst/>
              <a:gdLst/>
              <a:ahLst/>
              <a:cxnLst/>
              <a:rect r="r" b="b" t="t" l="l"/>
              <a:pathLst>
                <a:path h="2559943" w="4636258">
                  <a:moveTo>
                    <a:pt x="0" y="0"/>
                  </a:moveTo>
                  <a:lnTo>
                    <a:pt x="4636258" y="0"/>
                  </a:lnTo>
                  <a:lnTo>
                    <a:pt x="4636258" y="2559943"/>
                  </a:lnTo>
                  <a:lnTo>
                    <a:pt x="0" y="2559943"/>
                  </a:lnTo>
                  <a:close/>
                </a:path>
              </a:pathLst>
            </a:custGeom>
            <a:solidFill>
              <a:srgbClr val="F1E6B8"/>
            </a:solidFill>
          </p:spPr>
        </p:sp>
        <p:sp>
          <p:nvSpPr>
            <p:cNvPr name="TextBox 4" id="4"/>
            <p:cNvSpPr txBox="true"/>
            <p:nvPr/>
          </p:nvSpPr>
          <p:spPr>
            <a:xfrm>
              <a:off x="0" y="-47625"/>
              <a:ext cx="4636259" cy="2607568"/>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241289" y="1616079"/>
            <a:ext cx="9365055" cy="4945112"/>
            <a:chOff x="0" y="0"/>
            <a:chExt cx="2466516" cy="1302416"/>
          </a:xfrm>
        </p:grpSpPr>
        <p:sp>
          <p:nvSpPr>
            <p:cNvPr name="Freeform 6" id="6"/>
            <p:cNvSpPr/>
            <p:nvPr/>
          </p:nvSpPr>
          <p:spPr>
            <a:xfrm flipH="false" flipV="false" rot="0">
              <a:off x="0" y="0"/>
              <a:ext cx="2466517" cy="1302416"/>
            </a:xfrm>
            <a:custGeom>
              <a:avLst/>
              <a:gdLst/>
              <a:ahLst/>
              <a:cxnLst/>
              <a:rect r="r" b="b" t="t" l="l"/>
              <a:pathLst>
                <a:path h="1302416" w="2466517">
                  <a:moveTo>
                    <a:pt x="42161" y="0"/>
                  </a:moveTo>
                  <a:lnTo>
                    <a:pt x="2424356" y="0"/>
                  </a:lnTo>
                  <a:cubicBezTo>
                    <a:pt x="2435537" y="0"/>
                    <a:pt x="2446261" y="4442"/>
                    <a:pt x="2454168" y="12349"/>
                  </a:cubicBezTo>
                  <a:cubicBezTo>
                    <a:pt x="2462075" y="20255"/>
                    <a:pt x="2466517" y="30979"/>
                    <a:pt x="2466517" y="42161"/>
                  </a:cubicBezTo>
                  <a:lnTo>
                    <a:pt x="2466517" y="1260256"/>
                  </a:lnTo>
                  <a:cubicBezTo>
                    <a:pt x="2466517" y="1283540"/>
                    <a:pt x="2447641" y="1302416"/>
                    <a:pt x="2424356" y="1302416"/>
                  </a:cubicBezTo>
                  <a:lnTo>
                    <a:pt x="42161" y="1302416"/>
                  </a:lnTo>
                  <a:cubicBezTo>
                    <a:pt x="18876" y="1302416"/>
                    <a:pt x="0" y="1283540"/>
                    <a:pt x="0" y="1260256"/>
                  </a:cubicBezTo>
                  <a:lnTo>
                    <a:pt x="0" y="42161"/>
                  </a:lnTo>
                  <a:cubicBezTo>
                    <a:pt x="0" y="18876"/>
                    <a:pt x="18876" y="0"/>
                    <a:pt x="42161" y="0"/>
                  </a:cubicBezTo>
                  <a:close/>
                </a:path>
              </a:pathLst>
            </a:custGeom>
            <a:solidFill>
              <a:srgbClr val="F1EFDB"/>
            </a:solidFill>
            <a:ln w="66675" cap="rnd">
              <a:solidFill>
                <a:srgbClr val="2A245E"/>
              </a:solidFill>
              <a:prstDash val="solid"/>
              <a:round/>
            </a:ln>
          </p:spPr>
        </p:sp>
        <p:sp>
          <p:nvSpPr>
            <p:cNvPr name="TextBox 7" id="7"/>
            <p:cNvSpPr txBox="true"/>
            <p:nvPr/>
          </p:nvSpPr>
          <p:spPr>
            <a:xfrm>
              <a:off x="0" y="-47625"/>
              <a:ext cx="2466516" cy="1350041"/>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0">
            <a:off x="5624679" y="6997002"/>
            <a:ext cx="4218453" cy="1134832"/>
            <a:chOff x="0" y="0"/>
            <a:chExt cx="1111033" cy="298886"/>
          </a:xfrm>
        </p:grpSpPr>
        <p:sp>
          <p:nvSpPr>
            <p:cNvPr name="Freeform 9" id="9"/>
            <p:cNvSpPr/>
            <p:nvPr/>
          </p:nvSpPr>
          <p:spPr>
            <a:xfrm flipH="false" flipV="false" rot="0">
              <a:off x="0" y="0"/>
              <a:ext cx="1111033" cy="298886"/>
            </a:xfrm>
            <a:custGeom>
              <a:avLst/>
              <a:gdLst/>
              <a:ahLst/>
              <a:cxnLst/>
              <a:rect r="r" b="b" t="t" l="l"/>
              <a:pathLst>
                <a:path h="298886" w="1111033">
                  <a:moveTo>
                    <a:pt x="93598" y="0"/>
                  </a:moveTo>
                  <a:lnTo>
                    <a:pt x="1017435" y="0"/>
                  </a:lnTo>
                  <a:cubicBezTo>
                    <a:pt x="1042259" y="0"/>
                    <a:pt x="1066066" y="9861"/>
                    <a:pt x="1083619" y="27414"/>
                  </a:cubicBezTo>
                  <a:cubicBezTo>
                    <a:pt x="1101172" y="44967"/>
                    <a:pt x="1111033" y="68774"/>
                    <a:pt x="1111033" y="93598"/>
                  </a:cubicBezTo>
                  <a:lnTo>
                    <a:pt x="1111033" y="205288"/>
                  </a:lnTo>
                  <a:cubicBezTo>
                    <a:pt x="1111033" y="230112"/>
                    <a:pt x="1101172" y="253919"/>
                    <a:pt x="1083619" y="271472"/>
                  </a:cubicBezTo>
                  <a:cubicBezTo>
                    <a:pt x="1066066" y="289025"/>
                    <a:pt x="1042259" y="298886"/>
                    <a:pt x="1017435" y="298886"/>
                  </a:cubicBezTo>
                  <a:lnTo>
                    <a:pt x="93598" y="298886"/>
                  </a:lnTo>
                  <a:cubicBezTo>
                    <a:pt x="68774" y="298886"/>
                    <a:pt x="44967" y="289025"/>
                    <a:pt x="27414" y="271472"/>
                  </a:cubicBezTo>
                  <a:cubicBezTo>
                    <a:pt x="9861" y="253919"/>
                    <a:pt x="0" y="230112"/>
                    <a:pt x="0" y="205288"/>
                  </a:cubicBezTo>
                  <a:lnTo>
                    <a:pt x="0" y="93598"/>
                  </a:lnTo>
                  <a:cubicBezTo>
                    <a:pt x="0" y="68774"/>
                    <a:pt x="9861" y="44967"/>
                    <a:pt x="27414" y="27414"/>
                  </a:cubicBezTo>
                  <a:cubicBezTo>
                    <a:pt x="44967" y="9861"/>
                    <a:pt x="68774" y="0"/>
                    <a:pt x="93598" y="0"/>
                  </a:cubicBezTo>
                  <a:close/>
                </a:path>
              </a:pathLst>
            </a:custGeom>
            <a:solidFill>
              <a:srgbClr val="2ABFC0"/>
            </a:solidFill>
          </p:spPr>
        </p:sp>
        <p:sp>
          <p:nvSpPr>
            <p:cNvPr name="TextBox 10" id="10"/>
            <p:cNvSpPr txBox="true"/>
            <p:nvPr/>
          </p:nvSpPr>
          <p:spPr>
            <a:xfrm>
              <a:off x="0" y="-47625"/>
              <a:ext cx="1111033" cy="346511"/>
            </a:xfrm>
            <a:prstGeom prst="rect">
              <a:avLst/>
            </a:prstGeom>
          </p:spPr>
          <p:txBody>
            <a:bodyPr anchor="ctr" rtlCol="false" tIns="50800" lIns="50800" bIns="50800" rIns="50800"/>
            <a:lstStyle/>
            <a:p>
              <a:pPr algn="ctr">
                <a:lnSpc>
                  <a:spcPts val="3359"/>
                </a:lnSpc>
              </a:pPr>
            </a:p>
          </p:txBody>
        </p:sp>
      </p:grpSp>
      <p:sp>
        <p:nvSpPr>
          <p:cNvPr name="Freeform 11" id="11"/>
          <p:cNvSpPr/>
          <p:nvPr/>
        </p:nvSpPr>
        <p:spPr>
          <a:xfrm flipH="false" flipV="false" rot="0">
            <a:off x="-6160715" y="3415014"/>
            <a:ext cx="11935453" cy="9175379"/>
          </a:xfrm>
          <a:custGeom>
            <a:avLst/>
            <a:gdLst/>
            <a:ahLst/>
            <a:cxnLst/>
            <a:rect r="r" b="b" t="t" l="l"/>
            <a:pathLst>
              <a:path h="9175379" w="11935453">
                <a:moveTo>
                  <a:pt x="0" y="0"/>
                </a:moveTo>
                <a:lnTo>
                  <a:pt x="11935453" y="0"/>
                </a:lnTo>
                <a:lnTo>
                  <a:pt x="11935453" y="9175380"/>
                </a:lnTo>
                <a:lnTo>
                  <a:pt x="0" y="9175380"/>
                </a:lnTo>
                <a:lnTo>
                  <a:pt x="0" y="0"/>
                </a:lnTo>
                <a:close/>
              </a:path>
            </a:pathLst>
          </a:custGeom>
          <a:blipFill>
            <a:blip r:embed="rId2"/>
            <a:stretch>
              <a:fillRect l="0" t="0" r="0" b="0"/>
            </a:stretch>
          </a:blipFill>
        </p:spPr>
      </p:sp>
      <p:sp>
        <p:nvSpPr>
          <p:cNvPr name="TextBox 12" id="12"/>
          <p:cNvSpPr txBox="true"/>
          <p:nvPr/>
        </p:nvSpPr>
        <p:spPr>
          <a:xfrm rot="0">
            <a:off x="1241289" y="2793235"/>
            <a:ext cx="9365055" cy="2667821"/>
          </a:xfrm>
          <a:prstGeom prst="rect">
            <a:avLst/>
          </a:prstGeom>
        </p:spPr>
        <p:txBody>
          <a:bodyPr anchor="t" rtlCol="false" tIns="0" lIns="0" bIns="0" rIns="0">
            <a:spAutoFit/>
          </a:bodyPr>
          <a:lstStyle/>
          <a:p>
            <a:pPr algn="ctr">
              <a:lnSpc>
                <a:spcPts val="10463"/>
              </a:lnSpc>
            </a:pPr>
            <a:r>
              <a:rPr lang="en-US" sz="9098">
                <a:solidFill>
                  <a:srgbClr val="07687F"/>
                </a:solidFill>
                <a:latin typeface="Alfa Slab One"/>
              </a:rPr>
              <a:t>Tìm kiếm và sắp xếp</a:t>
            </a:r>
          </a:p>
        </p:txBody>
      </p:sp>
      <p:sp>
        <p:nvSpPr>
          <p:cNvPr name="Freeform 13" id="13"/>
          <p:cNvSpPr/>
          <p:nvPr/>
        </p:nvSpPr>
        <p:spPr>
          <a:xfrm flipH="false" flipV="false" rot="7722511">
            <a:off x="15201001" y="-321894"/>
            <a:ext cx="5489292" cy="2701189"/>
          </a:xfrm>
          <a:custGeom>
            <a:avLst/>
            <a:gdLst/>
            <a:ahLst/>
            <a:cxnLst/>
            <a:rect r="r" b="b" t="t" l="l"/>
            <a:pathLst>
              <a:path h="2701189" w="5489292">
                <a:moveTo>
                  <a:pt x="0" y="0"/>
                </a:moveTo>
                <a:lnTo>
                  <a:pt x="5489292" y="0"/>
                </a:lnTo>
                <a:lnTo>
                  <a:pt x="5489292" y="2701188"/>
                </a:lnTo>
                <a:lnTo>
                  <a:pt x="0" y="2701188"/>
                </a:lnTo>
                <a:lnTo>
                  <a:pt x="0" y="0"/>
                </a:lnTo>
                <a:close/>
              </a:path>
            </a:pathLst>
          </a:custGeom>
          <a:blipFill>
            <a:blip r:embed="rId3"/>
            <a:stretch>
              <a:fillRect l="0" t="0" r="0" b="0"/>
            </a:stretch>
          </a:blipFill>
        </p:spPr>
      </p:sp>
      <p:sp>
        <p:nvSpPr>
          <p:cNvPr name="Freeform 14" id="14"/>
          <p:cNvSpPr/>
          <p:nvPr/>
        </p:nvSpPr>
        <p:spPr>
          <a:xfrm flipH="false" flipV="false" rot="0">
            <a:off x="11454069" y="1252131"/>
            <a:ext cx="4557141" cy="8229600"/>
          </a:xfrm>
          <a:custGeom>
            <a:avLst/>
            <a:gdLst/>
            <a:ahLst/>
            <a:cxnLst/>
            <a:rect r="r" b="b" t="t" l="l"/>
            <a:pathLst>
              <a:path h="8229600" w="4557141">
                <a:moveTo>
                  <a:pt x="0" y="0"/>
                </a:moveTo>
                <a:lnTo>
                  <a:pt x="4557141" y="0"/>
                </a:lnTo>
                <a:lnTo>
                  <a:pt x="4557141" y="8229600"/>
                </a:lnTo>
                <a:lnTo>
                  <a:pt x="0" y="8229600"/>
                </a:lnTo>
                <a:lnTo>
                  <a:pt x="0" y="0"/>
                </a:lnTo>
                <a:close/>
              </a:path>
            </a:pathLst>
          </a:custGeom>
          <a:blipFill>
            <a:blip r:embed="rId4"/>
            <a:stretch>
              <a:fillRect l="0" t="0" r="0" b="0"/>
            </a:stretch>
          </a:blipFill>
        </p:spPr>
      </p:sp>
      <p:sp>
        <p:nvSpPr>
          <p:cNvPr name="Freeform 15" id="15"/>
          <p:cNvSpPr/>
          <p:nvPr/>
        </p:nvSpPr>
        <p:spPr>
          <a:xfrm flipH="false" flipV="false" rot="0">
            <a:off x="2097426" y="888184"/>
            <a:ext cx="3113991" cy="727895"/>
          </a:xfrm>
          <a:custGeom>
            <a:avLst/>
            <a:gdLst/>
            <a:ahLst/>
            <a:cxnLst/>
            <a:rect r="r" b="b" t="t" l="l"/>
            <a:pathLst>
              <a:path h="727895" w="3113991">
                <a:moveTo>
                  <a:pt x="0" y="0"/>
                </a:moveTo>
                <a:lnTo>
                  <a:pt x="3113991" y="0"/>
                </a:lnTo>
                <a:lnTo>
                  <a:pt x="3113991" y="727895"/>
                </a:lnTo>
                <a:lnTo>
                  <a:pt x="0" y="727895"/>
                </a:lnTo>
                <a:lnTo>
                  <a:pt x="0" y="0"/>
                </a:lnTo>
                <a:close/>
              </a:path>
            </a:pathLst>
          </a:custGeom>
          <a:blipFill>
            <a:blip r:embed="rId5"/>
            <a:stretch>
              <a:fillRect l="0" t="0" r="0" b="0"/>
            </a:stretch>
          </a:blipFill>
        </p:spPr>
      </p:sp>
      <p:sp>
        <p:nvSpPr>
          <p:cNvPr name="TextBox 16" id="16"/>
          <p:cNvSpPr txBox="true"/>
          <p:nvPr/>
        </p:nvSpPr>
        <p:spPr>
          <a:xfrm rot="0">
            <a:off x="6005118" y="6900843"/>
            <a:ext cx="3457575" cy="1193800"/>
          </a:xfrm>
          <a:prstGeom prst="rect">
            <a:avLst/>
          </a:prstGeom>
        </p:spPr>
        <p:txBody>
          <a:bodyPr anchor="t" rtlCol="false" tIns="0" lIns="0" bIns="0" rIns="0">
            <a:spAutoFit/>
          </a:bodyPr>
          <a:lstStyle/>
          <a:p>
            <a:pPr algn="ctr">
              <a:lnSpc>
                <a:spcPts val="9799"/>
              </a:lnSpc>
              <a:spcBef>
                <a:spcPct val="0"/>
              </a:spcBef>
            </a:pPr>
            <a:r>
              <a:rPr lang="en-US" sz="6999">
                <a:solidFill>
                  <a:srgbClr val="FFFFFF"/>
                </a:solidFill>
                <a:latin typeface="Cabin Bold"/>
              </a:rPr>
              <a:t>Bài 1</a:t>
            </a:r>
          </a:p>
        </p:txBody>
      </p:sp>
      <p:grpSp>
        <p:nvGrpSpPr>
          <p:cNvPr name="Group 17" id="17"/>
          <p:cNvGrpSpPr/>
          <p:nvPr/>
        </p:nvGrpSpPr>
        <p:grpSpPr>
          <a:xfrm rot="0">
            <a:off x="6318276" y="6561191"/>
            <a:ext cx="2936734" cy="435811"/>
            <a:chOff x="0" y="0"/>
            <a:chExt cx="3915645" cy="581082"/>
          </a:xfrm>
        </p:grpSpPr>
        <p:sp>
          <p:nvSpPr>
            <p:cNvPr name="Freeform 18" id="18"/>
            <p:cNvSpPr/>
            <p:nvPr/>
          </p:nvSpPr>
          <p:spPr>
            <a:xfrm flipH="false" flipV="false" rot="-5400000">
              <a:off x="378908" y="-378908"/>
              <a:ext cx="581082" cy="1338897"/>
            </a:xfrm>
            <a:custGeom>
              <a:avLst/>
              <a:gdLst/>
              <a:ahLst/>
              <a:cxnLst/>
              <a:rect r="r" b="b" t="t" l="l"/>
              <a:pathLst>
                <a:path h="1338897" w="581082">
                  <a:moveTo>
                    <a:pt x="0" y="0"/>
                  </a:moveTo>
                  <a:lnTo>
                    <a:pt x="581081" y="0"/>
                  </a:lnTo>
                  <a:lnTo>
                    <a:pt x="581081" y="1338897"/>
                  </a:lnTo>
                  <a:lnTo>
                    <a:pt x="0" y="1338897"/>
                  </a:lnTo>
                  <a:lnTo>
                    <a:pt x="0" y="0"/>
                  </a:lnTo>
                  <a:close/>
                </a:path>
              </a:pathLst>
            </a:custGeom>
            <a:blipFill>
              <a:blip r:embed="rId6"/>
              <a:stretch>
                <a:fillRect l="-382543" t="0" r="0" b="0"/>
              </a:stretch>
            </a:blipFill>
          </p:spPr>
        </p:sp>
        <p:sp>
          <p:nvSpPr>
            <p:cNvPr name="Freeform 19" id="19"/>
            <p:cNvSpPr/>
            <p:nvPr/>
          </p:nvSpPr>
          <p:spPr>
            <a:xfrm flipH="false" flipV="false" rot="-5400000">
              <a:off x="2955656" y="-378908"/>
              <a:ext cx="581082" cy="1338897"/>
            </a:xfrm>
            <a:custGeom>
              <a:avLst/>
              <a:gdLst/>
              <a:ahLst/>
              <a:cxnLst/>
              <a:rect r="r" b="b" t="t" l="l"/>
              <a:pathLst>
                <a:path h="1338897" w="581082">
                  <a:moveTo>
                    <a:pt x="0" y="0"/>
                  </a:moveTo>
                  <a:lnTo>
                    <a:pt x="581081" y="0"/>
                  </a:lnTo>
                  <a:lnTo>
                    <a:pt x="581081" y="1338897"/>
                  </a:lnTo>
                  <a:lnTo>
                    <a:pt x="0" y="1338897"/>
                  </a:lnTo>
                  <a:lnTo>
                    <a:pt x="0" y="0"/>
                  </a:lnTo>
                  <a:close/>
                </a:path>
              </a:pathLst>
            </a:custGeom>
            <a:blipFill>
              <a:blip r:embed="rId6"/>
              <a:stretch>
                <a:fillRect l="-382543" t="0" r="0" b="0"/>
              </a:stretch>
            </a:blip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ABFC0"/>
        </a:solidFill>
      </p:bgPr>
    </p:bg>
    <p:spTree>
      <p:nvGrpSpPr>
        <p:cNvPr id="1" name=""/>
        <p:cNvGrpSpPr/>
        <p:nvPr/>
      </p:nvGrpSpPr>
      <p:grpSpPr>
        <a:xfrm>
          <a:off x="0" y="0"/>
          <a:ext cx="0" cy="0"/>
          <a:chOff x="0" y="0"/>
          <a:chExt cx="0" cy="0"/>
        </a:xfrm>
      </p:grpSpPr>
      <p:grpSp>
        <p:nvGrpSpPr>
          <p:cNvPr name="Group 2" id="2"/>
          <p:cNvGrpSpPr/>
          <p:nvPr/>
        </p:nvGrpSpPr>
        <p:grpSpPr>
          <a:xfrm rot="0">
            <a:off x="292336" y="248246"/>
            <a:ext cx="17703329" cy="9790509"/>
            <a:chOff x="0" y="0"/>
            <a:chExt cx="4662605" cy="2578570"/>
          </a:xfrm>
        </p:grpSpPr>
        <p:sp>
          <p:nvSpPr>
            <p:cNvPr name="Freeform 3" id="3"/>
            <p:cNvSpPr/>
            <p:nvPr/>
          </p:nvSpPr>
          <p:spPr>
            <a:xfrm flipH="false" flipV="false" rot="0">
              <a:off x="0" y="0"/>
              <a:ext cx="4662605" cy="2578570"/>
            </a:xfrm>
            <a:custGeom>
              <a:avLst/>
              <a:gdLst/>
              <a:ahLst/>
              <a:cxnLst/>
              <a:rect r="r" b="b" t="t" l="l"/>
              <a:pathLst>
                <a:path h="2578570" w="4662605">
                  <a:moveTo>
                    <a:pt x="22303" y="0"/>
                  </a:moveTo>
                  <a:lnTo>
                    <a:pt x="4640302" y="0"/>
                  </a:lnTo>
                  <a:cubicBezTo>
                    <a:pt x="4652620" y="0"/>
                    <a:pt x="4662605" y="9985"/>
                    <a:pt x="4662605" y="22303"/>
                  </a:cubicBezTo>
                  <a:lnTo>
                    <a:pt x="4662605" y="2556267"/>
                  </a:lnTo>
                  <a:cubicBezTo>
                    <a:pt x="4662605" y="2568585"/>
                    <a:pt x="4652620" y="2578570"/>
                    <a:pt x="4640302" y="2578570"/>
                  </a:cubicBezTo>
                  <a:lnTo>
                    <a:pt x="22303" y="2578570"/>
                  </a:lnTo>
                  <a:cubicBezTo>
                    <a:pt x="9985" y="2578570"/>
                    <a:pt x="0" y="2568585"/>
                    <a:pt x="0" y="2556267"/>
                  </a:cubicBezTo>
                  <a:lnTo>
                    <a:pt x="0" y="22303"/>
                  </a:lnTo>
                  <a:cubicBezTo>
                    <a:pt x="0" y="9985"/>
                    <a:pt x="9985" y="0"/>
                    <a:pt x="22303" y="0"/>
                  </a:cubicBezTo>
                  <a:close/>
                </a:path>
              </a:pathLst>
            </a:custGeom>
            <a:solidFill>
              <a:srgbClr val="F1E6B8"/>
            </a:solidFill>
          </p:spPr>
        </p:sp>
        <p:sp>
          <p:nvSpPr>
            <p:cNvPr name="TextBox 4" id="4"/>
            <p:cNvSpPr txBox="true"/>
            <p:nvPr/>
          </p:nvSpPr>
          <p:spPr>
            <a:xfrm>
              <a:off x="0" y="-47625"/>
              <a:ext cx="4662605" cy="2626195"/>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8732718">
            <a:off x="8224227" y="-1409078"/>
            <a:ext cx="18806510" cy="3314647"/>
          </a:xfrm>
          <a:custGeom>
            <a:avLst/>
            <a:gdLst/>
            <a:ahLst/>
            <a:cxnLst/>
            <a:rect r="r" b="b" t="t" l="l"/>
            <a:pathLst>
              <a:path h="3314647" w="18806510">
                <a:moveTo>
                  <a:pt x="0" y="0"/>
                </a:moveTo>
                <a:lnTo>
                  <a:pt x="18806510" y="0"/>
                </a:lnTo>
                <a:lnTo>
                  <a:pt x="18806510" y="3314647"/>
                </a:lnTo>
                <a:lnTo>
                  <a:pt x="0" y="3314647"/>
                </a:lnTo>
                <a:lnTo>
                  <a:pt x="0" y="0"/>
                </a:lnTo>
                <a:close/>
              </a:path>
            </a:pathLst>
          </a:custGeom>
          <a:blipFill>
            <a:blip r:embed="rId2"/>
            <a:stretch>
              <a:fillRect l="0" t="0" r="0" b="0"/>
            </a:stretch>
          </a:blipFill>
        </p:spPr>
      </p:sp>
      <p:sp>
        <p:nvSpPr>
          <p:cNvPr name="Freeform 6" id="6"/>
          <p:cNvSpPr/>
          <p:nvPr/>
        </p:nvSpPr>
        <p:spPr>
          <a:xfrm flipH="false" flipV="false" rot="-1733220">
            <a:off x="-9302150" y="9066362"/>
            <a:ext cx="18806510" cy="3314647"/>
          </a:xfrm>
          <a:custGeom>
            <a:avLst/>
            <a:gdLst/>
            <a:ahLst/>
            <a:cxnLst/>
            <a:rect r="r" b="b" t="t" l="l"/>
            <a:pathLst>
              <a:path h="3314647" w="18806510">
                <a:moveTo>
                  <a:pt x="0" y="0"/>
                </a:moveTo>
                <a:lnTo>
                  <a:pt x="18806510" y="0"/>
                </a:lnTo>
                <a:lnTo>
                  <a:pt x="18806510" y="3314647"/>
                </a:lnTo>
                <a:lnTo>
                  <a:pt x="0" y="3314647"/>
                </a:lnTo>
                <a:lnTo>
                  <a:pt x="0" y="0"/>
                </a:lnTo>
                <a:close/>
              </a:path>
            </a:pathLst>
          </a:custGeom>
          <a:blipFill>
            <a:blip r:embed="rId2"/>
            <a:stretch>
              <a:fillRect l="0" t="0" r="0" b="0"/>
            </a:stretch>
          </a:blipFill>
        </p:spPr>
      </p:sp>
      <p:grpSp>
        <p:nvGrpSpPr>
          <p:cNvPr name="Group 7" id="7"/>
          <p:cNvGrpSpPr/>
          <p:nvPr/>
        </p:nvGrpSpPr>
        <p:grpSpPr>
          <a:xfrm rot="0">
            <a:off x="6819290" y="3173345"/>
            <a:ext cx="4631376" cy="4579177"/>
            <a:chOff x="0" y="0"/>
            <a:chExt cx="1150483" cy="1137516"/>
          </a:xfrm>
        </p:grpSpPr>
        <p:sp>
          <p:nvSpPr>
            <p:cNvPr name="Freeform 8" id="8"/>
            <p:cNvSpPr/>
            <p:nvPr/>
          </p:nvSpPr>
          <p:spPr>
            <a:xfrm flipH="false" flipV="false" rot="0">
              <a:off x="0" y="0"/>
              <a:ext cx="1150483" cy="1137516"/>
            </a:xfrm>
            <a:custGeom>
              <a:avLst/>
              <a:gdLst/>
              <a:ahLst/>
              <a:cxnLst/>
              <a:rect r="r" b="b" t="t" l="l"/>
              <a:pathLst>
                <a:path h="1137516" w="1150483">
                  <a:moveTo>
                    <a:pt x="85253" y="0"/>
                  </a:moveTo>
                  <a:lnTo>
                    <a:pt x="1065230" y="0"/>
                  </a:lnTo>
                  <a:cubicBezTo>
                    <a:pt x="1087841" y="0"/>
                    <a:pt x="1109525" y="8982"/>
                    <a:pt x="1125513" y="24970"/>
                  </a:cubicBezTo>
                  <a:cubicBezTo>
                    <a:pt x="1141501" y="40958"/>
                    <a:pt x="1150483" y="62642"/>
                    <a:pt x="1150483" y="85253"/>
                  </a:cubicBezTo>
                  <a:lnTo>
                    <a:pt x="1150483" y="1052263"/>
                  </a:lnTo>
                  <a:cubicBezTo>
                    <a:pt x="1150483" y="1074874"/>
                    <a:pt x="1141501" y="1096558"/>
                    <a:pt x="1125513" y="1112546"/>
                  </a:cubicBezTo>
                  <a:cubicBezTo>
                    <a:pt x="1109525" y="1128534"/>
                    <a:pt x="1087841" y="1137516"/>
                    <a:pt x="1065230" y="1137516"/>
                  </a:cubicBezTo>
                  <a:lnTo>
                    <a:pt x="85253" y="1137516"/>
                  </a:lnTo>
                  <a:cubicBezTo>
                    <a:pt x="38169" y="1137516"/>
                    <a:pt x="0" y="1099347"/>
                    <a:pt x="0" y="1052263"/>
                  </a:cubicBezTo>
                  <a:lnTo>
                    <a:pt x="0" y="85253"/>
                  </a:lnTo>
                  <a:cubicBezTo>
                    <a:pt x="0" y="62642"/>
                    <a:pt x="8982" y="40958"/>
                    <a:pt x="24970" y="24970"/>
                  </a:cubicBezTo>
                  <a:cubicBezTo>
                    <a:pt x="40958" y="8982"/>
                    <a:pt x="62642" y="0"/>
                    <a:pt x="85253" y="0"/>
                  </a:cubicBezTo>
                  <a:close/>
                </a:path>
              </a:pathLst>
            </a:custGeom>
            <a:solidFill>
              <a:srgbClr val="2ABFC0"/>
            </a:solidFill>
            <a:ln cap="rnd">
              <a:noFill/>
              <a:prstDash val="solid"/>
              <a:round/>
            </a:ln>
          </p:spPr>
        </p:sp>
        <p:sp>
          <p:nvSpPr>
            <p:cNvPr name="TextBox 9" id="9"/>
            <p:cNvSpPr txBox="true"/>
            <p:nvPr/>
          </p:nvSpPr>
          <p:spPr>
            <a:xfrm>
              <a:off x="0" y="-9525"/>
              <a:ext cx="1150483" cy="1147041"/>
            </a:xfrm>
            <a:prstGeom prst="rect">
              <a:avLst/>
            </a:prstGeom>
          </p:spPr>
          <p:txBody>
            <a:bodyPr anchor="ctr" rtlCol="false" tIns="53860" lIns="53860" bIns="53860" rIns="53860"/>
            <a:lstStyle/>
            <a:p>
              <a:pPr algn="ctr" marL="0" indent="0" lvl="0">
                <a:lnSpc>
                  <a:spcPts val="5999"/>
                </a:lnSpc>
                <a:spcBef>
                  <a:spcPct val="0"/>
                </a:spcBef>
              </a:pPr>
            </a:p>
          </p:txBody>
        </p:sp>
      </p:grpSp>
      <p:sp>
        <p:nvSpPr>
          <p:cNvPr name="TextBox 10" id="10"/>
          <p:cNvSpPr txBox="true"/>
          <p:nvPr/>
        </p:nvSpPr>
        <p:spPr>
          <a:xfrm rot="0">
            <a:off x="8468328" y="3542145"/>
            <a:ext cx="1262043" cy="1698626"/>
          </a:xfrm>
          <a:prstGeom prst="rect">
            <a:avLst/>
          </a:prstGeom>
        </p:spPr>
        <p:txBody>
          <a:bodyPr anchor="t" rtlCol="false" tIns="0" lIns="0" bIns="0" rIns="0">
            <a:spAutoFit/>
          </a:bodyPr>
          <a:lstStyle/>
          <a:p>
            <a:pPr algn="ctr">
              <a:lnSpc>
                <a:spcPts val="13999"/>
              </a:lnSpc>
              <a:spcBef>
                <a:spcPct val="0"/>
              </a:spcBef>
            </a:pPr>
            <a:r>
              <a:rPr lang="en-US" sz="9999">
                <a:solidFill>
                  <a:srgbClr val="F3D339"/>
                </a:solidFill>
                <a:latin typeface="Alfa Slab One"/>
              </a:rPr>
              <a:t>2</a:t>
            </a:r>
          </a:p>
        </p:txBody>
      </p:sp>
      <p:grpSp>
        <p:nvGrpSpPr>
          <p:cNvPr name="Group 11" id="11"/>
          <p:cNvGrpSpPr/>
          <p:nvPr/>
        </p:nvGrpSpPr>
        <p:grpSpPr>
          <a:xfrm rot="0">
            <a:off x="11978554" y="3173345"/>
            <a:ext cx="4631376" cy="4579177"/>
            <a:chOff x="0" y="0"/>
            <a:chExt cx="1150483" cy="1137516"/>
          </a:xfrm>
        </p:grpSpPr>
        <p:sp>
          <p:nvSpPr>
            <p:cNvPr name="Freeform 12" id="12"/>
            <p:cNvSpPr/>
            <p:nvPr/>
          </p:nvSpPr>
          <p:spPr>
            <a:xfrm flipH="false" flipV="false" rot="0">
              <a:off x="0" y="0"/>
              <a:ext cx="1150483" cy="1137516"/>
            </a:xfrm>
            <a:custGeom>
              <a:avLst/>
              <a:gdLst/>
              <a:ahLst/>
              <a:cxnLst/>
              <a:rect r="r" b="b" t="t" l="l"/>
              <a:pathLst>
                <a:path h="1137516" w="1150483">
                  <a:moveTo>
                    <a:pt x="85253" y="0"/>
                  </a:moveTo>
                  <a:lnTo>
                    <a:pt x="1065230" y="0"/>
                  </a:lnTo>
                  <a:cubicBezTo>
                    <a:pt x="1087841" y="0"/>
                    <a:pt x="1109525" y="8982"/>
                    <a:pt x="1125513" y="24970"/>
                  </a:cubicBezTo>
                  <a:cubicBezTo>
                    <a:pt x="1141501" y="40958"/>
                    <a:pt x="1150483" y="62642"/>
                    <a:pt x="1150483" y="85253"/>
                  </a:cubicBezTo>
                  <a:lnTo>
                    <a:pt x="1150483" y="1052263"/>
                  </a:lnTo>
                  <a:cubicBezTo>
                    <a:pt x="1150483" y="1074874"/>
                    <a:pt x="1141501" y="1096558"/>
                    <a:pt x="1125513" y="1112546"/>
                  </a:cubicBezTo>
                  <a:cubicBezTo>
                    <a:pt x="1109525" y="1128534"/>
                    <a:pt x="1087841" y="1137516"/>
                    <a:pt x="1065230" y="1137516"/>
                  </a:cubicBezTo>
                  <a:lnTo>
                    <a:pt x="85253" y="1137516"/>
                  </a:lnTo>
                  <a:cubicBezTo>
                    <a:pt x="38169" y="1137516"/>
                    <a:pt x="0" y="1099347"/>
                    <a:pt x="0" y="1052263"/>
                  </a:cubicBezTo>
                  <a:lnTo>
                    <a:pt x="0" y="85253"/>
                  </a:lnTo>
                  <a:cubicBezTo>
                    <a:pt x="0" y="62642"/>
                    <a:pt x="8982" y="40958"/>
                    <a:pt x="24970" y="24970"/>
                  </a:cubicBezTo>
                  <a:cubicBezTo>
                    <a:pt x="40958" y="8982"/>
                    <a:pt x="62642" y="0"/>
                    <a:pt x="85253" y="0"/>
                  </a:cubicBezTo>
                  <a:close/>
                </a:path>
              </a:pathLst>
            </a:custGeom>
            <a:solidFill>
              <a:srgbClr val="2ABFC0"/>
            </a:solidFill>
            <a:ln cap="rnd">
              <a:noFill/>
              <a:prstDash val="solid"/>
              <a:round/>
            </a:ln>
          </p:spPr>
        </p:sp>
        <p:sp>
          <p:nvSpPr>
            <p:cNvPr name="TextBox 13" id="13"/>
            <p:cNvSpPr txBox="true"/>
            <p:nvPr/>
          </p:nvSpPr>
          <p:spPr>
            <a:xfrm>
              <a:off x="0" y="-47625"/>
              <a:ext cx="1150483" cy="1185141"/>
            </a:xfrm>
            <a:prstGeom prst="rect">
              <a:avLst/>
            </a:prstGeom>
          </p:spPr>
          <p:txBody>
            <a:bodyPr anchor="ctr" rtlCol="false" tIns="53860" lIns="53860" bIns="53860" rIns="53860"/>
            <a:lstStyle/>
            <a:p>
              <a:pPr algn="ctr">
                <a:lnSpc>
                  <a:spcPts val="3359"/>
                </a:lnSpc>
              </a:pPr>
            </a:p>
          </p:txBody>
        </p:sp>
      </p:grpSp>
      <p:sp>
        <p:nvSpPr>
          <p:cNvPr name="TextBox 14" id="14"/>
          <p:cNvSpPr txBox="true"/>
          <p:nvPr/>
        </p:nvSpPr>
        <p:spPr>
          <a:xfrm rot="0">
            <a:off x="13631300" y="3546632"/>
            <a:ext cx="1262043" cy="1698626"/>
          </a:xfrm>
          <a:prstGeom prst="rect">
            <a:avLst/>
          </a:prstGeom>
        </p:spPr>
        <p:txBody>
          <a:bodyPr anchor="t" rtlCol="false" tIns="0" lIns="0" bIns="0" rIns="0">
            <a:spAutoFit/>
          </a:bodyPr>
          <a:lstStyle/>
          <a:p>
            <a:pPr algn="ctr">
              <a:lnSpc>
                <a:spcPts val="13999"/>
              </a:lnSpc>
              <a:spcBef>
                <a:spcPct val="0"/>
              </a:spcBef>
            </a:pPr>
            <a:r>
              <a:rPr lang="en-US" sz="9999">
                <a:solidFill>
                  <a:srgbClr val="F3D339"/>
                </a:solidFill>
                <a:latin typeface="Alfa Slab One"/>
              </a:rPr>
              <a:t>3</a:t>
            </a:r>
          </a:p>
        </p:txBody>
      </p:sp>
      <p:sp>
        <p:nvSpPr>
          <p:cNvPr name="TextBox 15" id="15"/>
          <p:cNvSpPr txBox="true"/>
          <p:nvPr/>
        </p:nvSpPr>
        <p:spPr>
          <a:xfrm rot="0">
            <a:off x="751749" y="1175511"/>
            <a:ext cx="16507551" cy="1152525"/>
          </a:xfrm>
          <a:prstGeom prst="rect">
            <a:avLst/>
          </a:prstGeom>
        </p:spPr>
        <p:txBody>
          <a:bodyPr anchor="t" rtlCol="false" tIns="0" lIns="0" bIns="0" rIns="0">
            <a:spAutoFit/>
          </a:bodyPr>
          <a:lstStyle/>
          <a:p>
            <a:pPr algn="ctr" marL="0" indent="0" lvl="0">
              <a:lnSpc>
                <a:spcPts val="9000"/>
              </a:lnSpc>
              <a:spcBef>
                <a:spcPct val="0"/>
              </a:spcBef>
            </a:pPr>
            <a:r>
              <a:rPr lang="en-US" sz="7500" spc="-315">
                <a:solidFill>
                  <a:srgbClr val="07687F"/>
                </a:solidFill>
                <a:latin typeface="Alfa Slab One"/>
              </a:rPr>
              <a:t>Mục lục</a:t>
            </a:r>
          </a:p>
        </p:txBody>
      </p:sp>
      <p:grpSp>
        <p:nvGrpSpPr>
          <p:cNvPr name="Group 16" id="16"/>
          <p:cNvGrpSpPr/>
          <p:nvPr/>
        </p:nvGrpSpPr>
        <p:grpSpPr>
          <a:xfrm rot="0">
            <a:off x="1713698" y="3173345"/>
            <a:ext cx="4631376" cy="4579177"/>
            <a:chOff x="0" y="0"/>
            <a:chExt cx="1150483" cy="1137516"/>
          </a:xfrm>
        </p:grpSpPr>
        <p:sp>
          <p:nvSpPr>
            <p:cNvPr name="Freeform 17" id="17"/>
            <p:cNvSpPr/>
            <p:nvPr/>
          </p:nvSpPr>
          <p:spPr>
            <a:xfrm flipH="false" flipV="false" rot="0">
              <a:off x="0" y="0"/>
              <a:ext cx="1150483" cy="1137516"/>
            </a:xfrm>
            <a:custGeom>
              <a:avLst/>
              <a:gdLst/>
              <a:ahLst/>
              <a:cxnLst/>
              <a:rect r="r" b="b" t="t" l="l"/>
              <a:pathLst>
                <a:path h="1137516" w="1150483">
                  <a:moveTo>
                    <a:pt x="85253" y="0"/>
                  </a:moveTo>
                  <a:lnTo>
                    <a:pt x="1065230" y="0"/>
                  </a:lnTo>
                  <a:cubicBezTo>
                    <a:pt x="1087841" y="0"/>
                    <a:pt x="1109525" y="8982"/>
                    <a:pt x="1125513" y="24970"/>
                  </a:cubicBezTo>
                  <a:cubicBezTo>
                    <a:pt x="1141501" y="40958"/>
                    <a:pt x="1150483" y="62642"/>
                    <a:pt x="1150483" y="85253"/>
                  </a:cubicBezTo>
                  <a:lnTo>
                    <a:pt x="1150483" y="1052263"/>
                  </a:lnTo>
                  <a:cubicBezTo>
                    <a:pt x="1150483" y="1074874"/>
                    <a:pt x="1141501" y="1096558"/>
                    <a:pt x="1125513" y="1112546"/>
                  </a:cubicBezTo>
                  <a:cubicBezTo>
                    <a:pt x="1109525" y="1128534"/>
                    <a:pt x="1087841" y="1137516"/>
                    <a:pt x="1065230" y="1137516"/>
                  </a:cubicBezTo>
                  <a:lnTo>
                    <a:pt x="85253" y="1137516"/>
                  </a:lnTo>
                  <a:cubicBezTo>
                    <a:pt x="38169" y="1137516"/>
                    <a:pt x="0" y="1099347"/>
                    <a:pt x="0" y="1052263"/>
                  </a:cubicBezTo>
                  <a:lnTo>
                    <a:pt x="0" y="85253"/>
                  </a:lnTo>
                  <a:cubicBezTo>
                    <a:pt x="0" y="62642"/>
                    <a:pt x="8982" y="40958"/>
                    <a:pt x="24970" y="24970"/>
                  </a:cubicBezTo>
                  <a:cubicBezTo>
                    <a:pt x="40958" y="8982"/>
                    <a:pt x="62642" y="0"/>
                    <a:pt x="85253" y="0"/>
                  </a:cubicBezTo>
                  <a:close/>
                </a:path>
              </a:pathLst>
            </a:custGeom>
            <a:solidFill>
              <a:srgbClr val="2ABFC0"/>
            </a:solidFill>
            <a:ln cap="rnd">
              <a:noFill/>
              <a:prstDash val="solid"/>
              <a:round/>
            </a:ln>
          </p:spPr>
        </p:sp>
        <p:sp>
          <p:nvSpPr>
            <p:cNvPr name="TextBox 18" id="18"/>
            <p:cNvSpPr txBox="true"/>
            <p:nvPr/>
          </p:nvSpPr>
          <p:spPr>
            <a:xfrm>
              <a:off x="0" y="-47625"/>
              <a:ext cx="1150483" cy="1185141"/>
            </a:xfrm>
            <a:prstGeom prst="rect">
              <a:avLst/>
            </a:prstGeom>
          </p:spPr>
          <p:txBody>
            <a:bodyPr anchor="ctr" rtlCol="false" tIns="53860" lIns="53860" bIns="53860" rIns="53860"/>
            <a:lstStyle/>
            <a:p>
              <a:pPr algn="ctr">
                <a:lnSpc>
                  <a:spcPts val="3359"/>
                </a:lnSpc>
              </a:pPr>
            </a:p>
          </p:txBody>
        </p:sp>
      </p:grpSp>
      <p:sp>
        <p:nvSpPr>
          <p:cNvPr name="TextBox 19" id="19"/>
          <p:cNvSpPr txBox="true"/>
          <p:nvPr/>
        </p:nvSpPr>
        <p:spPr>
          <a:xfrm rot="0">
            <a:off x="1898685" y="5453409"/>
            <a:ext cx="4264361" cy="1514475"/>
          </a:xfrm>
          <a:prstGeom prst="rect">
            <a:avLst/>
          </a:prstGeom>
        </p:spPr>
        <p:txBody>
          <a:bodyPr anchor="t" rtlCol="false" tIns="0" lIns="0" bIns="0" rIns="0">
            <a:spAutoFit/>
          </a:bodyPr>
          <a:lstStyle/>
          <a:p>
            <a:pPr algn="ctr" marL="0" indent="0" lvl="0">
              <a:lnSpc>
                <a:spcPts val="5999"/>
              </a:lnSpc>
              <a:spcBef>
                <a:spcPct val="0"/>
              </a:spcBef>
            </a:pPr>
            <a:r>
              <a:rPr lang="en-US" sz="4999" strike="noStrike" u="none">
                <a:solidFill>
                  <a:srgbClr val="FFFFFF"/>
                </a:solidFill>
                <a:latin typeface="Alice Bold"/>
              </a:rPr>
              <a:t>Các giải thuật tìm kiếm</a:t>
            </a:r>
          </a:p>
        </p:txBody>
      </p:sp>
      <p:sp>
        <p:nvSpPr>
          <p:cNvPr name="TextBox 20" id="20"/>
          <p:cNvSpPr txBox="true"/>
          <p:nvPr/>
        </p:nvSpPr>
        <p:spPr>
          <a:xfrm rot="0">
            <a:off x="3362736" y="3542145"/>
            <a:ext cx="1262043" cy="1698626"/>
          </a:xfrm>
          <a:prstGeom prst="rect">
            <a:avLst/>
          </a:prstGeom>
        </p:spPr>
        <p:txBody>
          <a:bodyPr anchor="t" rtlCol="false" tIns="0" lIns="0" bIns="0" rIns="0">
            <a:spAutoFit/>
          </a:bodyPr>
          <a:lstStyle/>
          <a:p>
            <a:pPr algn="ctr">
              <a:lnSpc>
                <a:spcPts val="13999"/>
              </a:lnSpc>
              <a:spcBef>
                <a:spcPct val="0"/>
              </a:spcBef>
            </a:pPr>
            <a:r>
              <a:rPr lang="en-US" sz="9999">
                <a:solidFill>
                  <a:srgbClr val="F3D339"/>
                </a:solidFill>
                <a:latin typeface="Alfa Slab One"/>
              </a:rPr>
              <a:t>1</a:t>
            </a:r>
          </a:p>
        </p:txBody>
      </p:sp>
      <p:sp>
        <p:nvSpPr>
          <p:cNvPr name="Freeform 21" id="21"/>
          <p:cNvSpPr/>
          <p:nvPr/>
        </p:nvSpPr>
        <p:spPr>
          <a:xfrm flipH="false" flipV="false" rot="1290186">
            <a:off x="14317540" y="8561164"/>
            <a:ext cx="2222367" cy="549110"/>
          </a:xfrm>
          <a:custGeom>
            <a:avLst/>
            <a:gdLst/>
            <a:ahLst/>
            <a:cxnLst/>
            <a:rect r="r" b="b" t="t" l="l"/>
            <a:pathLst>
              <a:path h="549110" w="2222367">
                <a:moveTo>
                  <a:pt x="0" y="0"/>
                </a:moveTo>
                <a:lnTo>
                  <a:pt x="2222366" y="0"/>
                </a:lnTo>
                <a:lnTo>
                  <a:pt x="2222366" y="549109"/>
                </a:lnTo>
                <a:lnTo>
                  <a:pt x="0" y="549109"/>
                </a:lnTo>
                <a:lnTo>
                  <a:pt x="0" y="0"/>
                </a:lnTo>
                <a:close/>
              </a:path>
            </a:pathLst>
          </a:custGeom>
          <a:blipFill>
            <a:blip r:embed="rId3"/>
            <a:stretch>
              <a:fillRect l="0" t="0" r="0" b="0"/>
            </a:stretch>
          </a:blipFill>
        </p:spPr>
      </p:sp>
      <p:sp>
        <p:nvSpPr>
          <p:cNvPr name="Freeform 22" id="22"/>
          <p:cNvSpPr/>
          <p:nvPr/>
        </p:nvSpPr>
        <p:spPr>
          <a:xfrm flipH="false" flipV="false" rot="2928196">
            <a:off x="2459964" y="842954"/>
            <a:ext cx="739107" cy="1827163"/>
          </a:xfrm>
          <a:custGeom>
            <a:avLst/>
            <a:gdLst/>
            <a:ahLst/>
            <a:cxnLst/>
            <a:rect r="r" b="b" t="t" l="l"/>
            <a:pathLst>
              <a:path h="1827163" w="739107">
                <a:moveTo>
                  <a:pt x="0" y="0"/>
                </a:moveTo>
                <a:lnTo>
                  <a:pt x="739106" y="0"/>
                </a:lnTo>
                <a:lnTo>
                  <a:pt x="739106" y="1827164"/>
                </a:lnTo>
                <a:lnTo>
                  <a:pt x="0" y="1827164"/>
                </a:lnTo>
                <a:lnTo>
                  <a:pt x="0" y="0"/>
                </a:lnTo>
                <a:close/>
              </a:path>
            </a:pathLst>
          </a:custGeom>
          <a:blipFill>
            <a:blip r:embed="rId4"/>
            <a:stretch>
              <a:fillRect l="0" t="-4115" r="0" b="-4115"/>
            </a:stretch>
          </a:blipFill>
        </p:spPr>
      </p:sp>
      <p:sp>
        <p:nvSpPr>
          <p:cNvPr name="TextBox 23" id="23"/>
          <p:cNvSpPr txBox="true"/>
          <p:nvPr/>
        </p:nvSpPr>
        <p:spPr>
          <a:xfrm rot="0">
            <a:off x="6967169" y="5453409"/>
            <a:ext cx="4264361" cy="1515946"/>
          </a:xfrm>
          <a:prstGeom prst="rect">
            <a:avLst/>
          </a:prstGeom>
        </p:spPr>
        <p:txBody>
          <a:bodyPr anchor="t" rtlCol="false" tIns="0" lIns="0" bIns="0" rIns="0">
            <a:spAutoFit/>
          </a:bodyPr>
          <a:lstStyle/>
          <a:p>
            <a:pPr algn="ctr" marL="0" indent="0" lvl="0">
              <a:lnSpc>
                <a:spcPts val="5999"/>
              </a:lnSpc>
              <a:spcBef>
                <a:spcPct val="0"/>
              </a:spcBef>
            </a:pPr>
            <a:r>
              <a:rPr lang="en-US" sz="4999" strike="noStrike" u="none">
                <a:solidFill>
                  <a:srgbClr val="FFFFFF"/>
                </a:solidFill>
                <a:latin typeface="Alice Bold"/>
              </a:rPr>
              <a:t>Giới thiệu về STL</a:t>
            </a:r>
          </a:p>
        </p:txBody>
      </p:sp>
      <p:sp>
        <p:nvSpPr>
          <p:cNvPr name="TextBox 24" id="24"/>
          <p:cNvSpPr txBox="true"/>
          <p:nvPr/>
        </p:nvSpPr>
        <p:spPr>
          <a:xfrm rot="0">
            <a:off x="12162061" y="5453409"/>
            <a:ext cx="4264361" cy="1515946"/>
          </a:xfrm>
          <a:prstGeom prst="rect">
            <a:avLst/>
          </a:prstGeom>
        </p:spPr>
        <p:txBody>
          <a:bodyPr anchor="t" rtlCol="false" tIns="0" lIns="0" bIns="0" rIns="0">
            <a:spAutoFit/>
          </a:bodyPr>
          <a:lstStyle/>
          <a:p>
            <a:pPr algn="ctr" marL="0" indent="0" lvl="0">
              <a:lnSpc>
                <a:spcPts val="5999"/>
              </a:lnSpc>
              <a:spcBef>
                <a:spcPct val="0"/>
              </a:spcBef>
            </a:pPr>
            <a:r>
              <a:rPr lang="en-US" sz="4999" strike="noStrike" u="none">
                <a:solidFill>
                  <a:srgbClr val="FFFFFF"/>
                </a:solidFill>
                <a:latin typeface="Alice Bold"/>
              </a:rPr>
              <a:t>Giới thiệu về vector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ABFC0"/>
        </a:solidFill>
      </p:bgPr>
    </p:bg>
    <p:spTree>
      <p:nvGrpSpPr>
        <p:cNvPr id="1" name=""/>
        <p:cNvGrpSpPr/>
        <p:nvPr/>
      </p:nvGrpSpPr>
      <p:grpSpPr>
        <a:xfrm>
          <a:off x="0" y="0"/>
          <a:ext cx="0" cy="0"/>
          <a:chOff x="0" y="0"/>
          <a:chExt cx="0" cy="0"/>
        </a:xfrm>
      </p:grpSpPr>
      <p:grpSp>
        <p:nvGrpSpPr>
          <p:cNvPr name="Group 2" id="2"/>
          <p:cNvGrpSpPr/>
          <p:nvPr/>
        </p:nvGrpSpPr>
        <p:grpSpPr>
          <a:xfrm rot="0">
            <a:off x="292336" y="248246"/>
            <a:ext cx="17703329" cy="9790509"/>
            <a:chOff x="0" y="0"/>
            <a:chExt cx="4662605" cy="2578570"/>
          </a:xfrm>
        </p:grpSpPr>
        <p:sp>
          <p:nvSpPr>
            <p:cNvPr name="Freeform 3" id="3"/>
            <p:cNvSpPr/>
            <p:nvPr/>
          </p:nvSpPr>
          <p:spPr>
            <a:xfrm flipH="false" flipV="false" rot="0">
              <a:off x="0" y="0"/>
              <a:ext cx="4662605" cy="2578570"/>
            </a:xfrm>
            <a:custGeom>
              <a:avLst/>
              <a:gdLst/>
              <a:ahLst/>
              <a:cxnLst/>
              <a:rect r="r" b="b" t="t" l="l"/>
              <a:pathLst>
                <a:path h="2578570" w="4662605">
                  <a:moveTo>
                    <a:pt x="22303" y="0"/>
                  </a:moveTo>
                  <a:lnTo>
                    <a:pt x="4640302" y="0"/>
                  </a:lnTo>
                  <a:cubicBezTo>
                    <a:pt x="4652620" y="0"/>
                    <a:pt x="4662605" y="9985"/>
                    <a:pt x="4662605" y="22303"/>
                  </a:cubicBezTo>
                  <a:lnTo>
                    <a:pt x="4662605" y="2556267"/>
                  </a:lnTo>
                  <a:cubicBezTo>
                    <a:pt x="4662605" y="2568585"/>
                    <a:pt x="4652620" y="2578570"/>
                    <a:pt x="4640302" y="2578570"/>
                  </a:cubicBezTo>
                  <a:lnTo>
                    <a:pt x="22303" y="2578570"/>
                  </a:lnTo>
                  <a:cubicBezTo>
                    <a:pt x="9985" y="2578570"/>
                    <a:pt x="0" y="2568585"/>
                    <a:pt x="0" y="2556267"/>
                  </a:cubicBezTo>
                  <a:lnTo>
                    <a:pt x="0" y="22303"/>
                  </a:lnTo>
                  <a:cubicBezTo>
                    <a:pt x="0" y="9985"/>
                    <a:pt x="9985" y="0"/>
                    <a:pt x="22303" y="0"/>
                  </a:cubicBezTo>
                  <a:close/>
                </a:path>
              </a:pathLst>
            </a:custGeom>
            <a:solidFill>
              <a:srgbClr val="F1E6B8"/>
            </a:solidFill>
          </p:spPr>
        </p:sp>
        <p:sp>
          <p:nvSpPr>
            <p:cNvPr name="TextBox 4" id="4"/>
            <p:cNvSpPr txBox="true"/>
            <p:nvPr/>
          </p:nvSpPr>
          <p:spPr>
            <a:xfrm>
              <a:off x="0" y="-47625"/>
              <a:ext cx="4662605" cy="2626195"/>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561362" y="2398743"/>
            <a:ext cx="8330655" cy="5812807"/>
            <a:chOff x="0" y="0"/>
            <a:chExt cx="1489205" cy="1039109"/>
          </a:xfrm>
        </p:grpSpPr>
        <p:sp>
          <p:nvSpPr>
            <p:cNvPr name="Freeform 6" id="6"/>
            <p:cNvSpPr/>
            <p:nvPr/>
          </p:nvSpPr>
          <p:spPr>
            <a:xfrm flipH="false" flipV="false" rot="0">
              <a:off x="0" y="0"/>
              <a:ext cx="1489205" cy="1039109"/>
            </a:xfrm>
            <a:custGeom>
              <a:avLst/>
              <a:gdLst/>
              <a:ahLst/>
              <a:cxnLst/>
              <a:rect r="r" b="b" t="t" l="l"/>
              <a:pathLst>
                <a:path h="1039109" w="1489205">
                  <a:moveTo>
                    <a:pt x="47396" y="0"/>
                  </a:moveTo>
                  <a:lnTo>
                    <a:pt x="1441810" y="0"/>
                  </a:lnTo>
                  <a:cubicBezTo>
                    <a:pt x="1454380" y="0"/>
                    <a:pt x="1466435" y="4993"/>
                    <a:pt x="1475323" y="13882"/>
                  </a:cubicBezTo>
                  <a:cubicBezTo>
                    <a:pt x="1484212" y="22770"/>
                    <a:pt x="1489205" y="34826"/>
                    <a:pt x="1489205" y="47396"/>
                  </a:cubicBezTo>
                  <a:lnTo>
                    <a:pt x="1489205" y="991714"/>
                  </a:lnTo>
                  <a:cubicBezTo>
                    <a:pt x="1489205" y="1004284"/>
                    <a:pt x="1484212" y="1016339"/>
                    <a:pt x="1475323" y="1025228"/>
                  </a:cubicBezTo>
                  <a:cubicBezTo>
                    <a:pt x="1466435" y="1034116"/>
                    <a:pt x="1454380" y="1039109"/>
                    <a:pt x="1441810" y="1039109"/>
                  </a:cubicBezTo>
                  <a:lnTo>
                    <a:pt x="47396" y="1039109"/>
                  </a:lnTo>
                  <a:cubicBezTo>
                    <a:pt x="34826" y="1039109"/>
                    <a:pt x="22770" y="1034116"/>
                    <a:pt x="13882" y="1025228"/>
                  </a:cubicBezTo>
                  <a:cubicBezTo>
                    <a:pt x="4993" y="1016339"/>
                    <a:pt x="0" y="1004284"/>
                    <a:pt x="0" y="991714"/>
                  </a:cubicBezTo>
                  <a:lnTo>
                    <a:pt x="0" y="47396"/>
                  </a:lnTo>
                  <a:cubicBezTo>
                    <a:pt x="0" y="34826"/>
                    <a:pt x="4993" y="22770"/>
                    <a:pt x="13882" y="13882"/>
                  </a:cubicBezTo>
                  <a:cubicBezTo>
                    <a:pt x="22770" y="4993"/>
                    <a:pt x="34826" y="0"/>
                    <a:pt x="47396" y="0"/>
                  </a:cubicBezTo>
                  <a:close/>
                </a:path>
              </a:pathLst>
            </a:custGeom>
            <a:solidFill>
              <a:srgbClr val="2ABFC0"/>
            </a:solidFill>
            <a:ln cap="rnd">
              <a:noFill/>
              <a:prstDash val="solid"/>
              <a:round/>
            </a:ln>
          </p:spPr>
        </p:sp>
        <p:sp>
          <p:nvSpPr>
            <p:cNvPr name="TextBox 7" id="7"/>
            <p:cNvSpPr txBox="true"/>
            <p:nvPr/>
          </p:nvSpPr>
          <p:spPr>
            <a:xfrm>
              <a:off x="0" y="-47625"/>
              <a:ext cx="1489205" cy="1086734"/>
            </a:xfrm>
            <a:prstGeom prst="rect">
              <a:avLst/>
            </a:prstGeom>
          </p:spPr>
          <p:txBody>
            <a:bodyPr anchor="ctr" rtlCol="false" tIns="74845" lIns="74845" bIns="74845" rIns="74845"/>
            <a:lstStyle/>
            <a:p>
              <a:pPr algn="ctr">
                <a:lnSpc>
                  <a:spcPts val="3359"/>
                </a:lnSpc>
              </a:pPr>
            </a:p>
          </p:txBody>
        </p:sp>
      </p:grpSp>
      <p:sp>
        <p:nvSpPr>
          <p:cNvPr name="TextBox 8" id="8"/>
          <p:cNvSpPr txBox="true"/>
          <p:nvPr/>
        </p:nvSpPr>
        <p:spPr>
          <a:xfrm rot="0">
            <a:off x="2096831" y="4796430"/>
            <a:ext cx="7418638" cy="2295525"/>
          </a:xfrm>
          <a:prstGeom prst="rect">
            <a:avLst/>
          </a:prstGeom>
        </p:spPr>
        <p:txBody>
          <a:bodyPr anchor="t" rtlCol="false" tIns="0" lIns="0" bIns="0" rIns="0">
            <a:spAutoFit/>
          </a:bodyPr>
          <a:lstStyle/>
          <a:p>
            <a:pPr algn="ctr" marL="0" indent="0" lvl="0">
              <a:lnSpc>
                <a:spcPts val="9000"/>
              </a:lnSpc>
              <a:spcBef>
                <a:spcPct val="0"/>
              </a:spcBef>
            </a:pPr>
            <a:r>
              <a:rPr lang="en-US" sz="7500">
                <a:solidFill>
                  <a:srgbClr val="FFFFFF"/>
                </a:solidFill>
                <a:latin typeface="Alfa Slab One"/>
              </a:rPr>
              <a:t>Các giải thuật tìm kiếm </a:t>
            </a:r>
          </a:p>
        </p:txBody>
      </p:sp>
      <p:sp>
        <p:nvSpPr>
          <p:cNvPr name="TextBox 9" id="9"/>
          <p:cNvSpPr txBox="true"/>
          <p:nvPr/>
        </p:nvSpPr>
        <p:spPr>
          <a:xfrm rot="0">
            <a:off x="4849812" y="3262905"/>
            <a:ext cx="1753755" cy="1543050"/>
          </a:xfrm>
          <a:prstGeom prst="rect">
            <a:avLst/>
          </a:prstGeom>
        </p:spPr>
        <p:txBody>
          <a:bodyPr anchor="t" rtlCol="false" tIns="0" lIns="0" bIns="0" rIns="0">
            <a:spAutoFit/>
          </a:bodyPr>
          <a:lstStyle/>
          <a:p>
            <a:pPr algn="ctr">
              <a:lnSpc>
                <a:spcPts val="12599"/>
              </a:lnSpc>
              <a:spcBef>
                <a:spcPct val="0"/>
              </a:spcBef>
            </a:pPr>
            <a:r>
              <a:rPr lang="en-US" sz="9000">
                <a:solidFill>
                  <a:srgbClr val="F3D339"/>
                </a:solidFill>
                <a:latin typeface="Alfa Slab One"/>
              </a:rPr>
              <a:t>1</a:t>
            </a:r>
          </a:p>
        </p:txBody>
      </p:sp>
      <p:sp>
        <p:nvSpPr>
          <p:cNvPr name="Freeform 10" id="10"/>
          <p:cNvSpPr/>
          <p:nvPr/>
        </p:nvSpPr>
        <p:spPr>
          <a:xfrm flipH="false" flipV="false" rot="0">
            <a:off x="10829918" y="1528163"/>
            <a:ext cx="4355475" cy="7229004"/>
          </a:xfrm>
          <a:custGeom>
            <a:avLst/>
            <a:gdLst/>
            <a:ahLst/>
            <a:cxnLst/>
            <a:rect r="r" b="b" t="t" l="l"/>
            <a:pathLst>
              <a:path h="7229004" w="4355475">
                <a:moveTo>
                  <a:pt x="0" y="0"/>
                </a:moveTo>
                <a:lnTo>
                  <a:pt x="4355475" y="0"/>
                </a:lnTo>
                <a:lnTo>
                  <a:pt x="4355475" y="7229005"/>
                </a:lnTo>
                <a:lnTo>
                  <a:pt x="0" y="72290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8332728">
            <a:off x="15919865" y="-926704"/>
            <a:ext cx="3243043" cy="3450046"/>
          </a:xfrm>
          <a:custGeom>
            <a:avLst/>
            <a:gdLst/>
            <a:ahLst/>
            <a:cxnLst/>
            <a:rect r="r" b="b" t="t" l="l"/>
            <a:pathLst>
              <a:path h="3450046" w="3243043">
                <a:moveTo>
                  <a:pt x="0" y="0"/>
                </a:moveTo>
                <a:lnTo>
                  <a:pt x="3243043" y="0"/>
                </a:lnTo>
                <a:lnTo>
                  <a:pt x="3243043" y="3450045"/>
                </a:lnTo>
                <a:lnTo>
                  <a:pt x="0" y="34500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6935072">
            <a:off x="-515667" y="8401312"/>
            <a:ext cx="2247513" cy="2390971"/>
          </a:xfrm>
          <a:custGeom>
            <a:avLst/>
            <a:gdLst/>
            <a:ahLst/>
            <a:cxnLst/>
            <a:rect r="r" b="b" t="t" l="l"/>
            <a:pathLst>
              <a:path h="2390971" w="2247513">
                <a:moveTo>
                  <a:pt x="0" y="0"/>
                </a:moveTo>
                <a:lnTo>
                  <a:pt x="2247513" y="0"/>
                </a:lnTo>
                <a:lnTo>
                  <a:pt x="2247513" y="2390971"/>
                </a:lnTo>
                <a:lnTo>
                  <a:pt x="0" y="23909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734137">
            <a:off x="-92226" y="-2503485"/>
            <a:ext cx="5275589" cy="4055609"/>
          </a:xfrm>
          <a:custGeom>
            <a:avLst/>
            <a:gdLst/>
            <a:ahLst/>
            <a:cxnLst/>
            <a:rect r="r" b="b" t="t" l="l"/>
            <a:pathLst>
              <a:path h="4055609" w="5275589">
                <a:moveTo>
                  <a:pt x="0" y="0"/>
                </a:moveTo>
                <a:lnTo>
                  <a:pt x="5275589" y="0"/>
                </a:lnTo>
                <a:lnTo>
                  <a:pt x="5275589" y="4055609"/>
                </a:lnTo>
                <a:lnTo>
                  <a:pt x="0" y="4055609"/>
                </a:lnTo>
                <a:lnTo>
                  <a:pt x="0" y="0"/>
                </a:lnTo>
                <a:close/>
              </a:path>
            </a:pathLst>
          </a:custGeom>
          <a:blipFill>
            <a:blip r:embed="rId8"/>
            <a:stretch>
              <a:fillRect l="0" t="0" r="0" b="0"/>
            </a:stretch>
          </a:blipFill>
        </p:spPr>
      </p:sp>
      <p:sp>
        <p:nvSpPr>
          <p:cNvPr name="Freeform 14" id="14"/>
          <p:cNvSpPr/>
          <p:nvPr/>
        </p:nvSpPr>
        <p:spPr>
          <a:xfrm flipH="false" flipV="false" rot="0">
            <a:off x="16500608" y="6387705"/>
            <a:ext cx="6164455" cy="4738925"/>
          </a:xfrm>
          <a:custGeom>
            <a:avLst/>
            <a:gdLst/>
            <a:ahLst/>
            <a:cxnLst/>
            <a:rect r="r" b="b" t="t" l="l"/>
            <a:pathLst>
              <a:path h="4738925" w="6164455">
                <a:moveTo>
                  <a:pt x="0" y="0"/>
                </a:moveTo>
                <a:lnTo>
                  <a:pt x="6164455" y="0"/>
                </a:lnTo>
                <a:lnTo>
                  <a:pt x="6164455" y="4738925"/>
                </a:lnTo>
                <a:lnTo>
                  <a:pt x="0" y="4738925"/>
                </a:lnTo>
                <a:lnTo>
                  <a:pt x="0" y="0"/>
                </a:lnTo>
                <a:close/>
              </a:path>
            </a:pathLst>
          </a:custGeom>
          <a:blipFill>
            <a:blip r:embed="rId8"/>
            <a:stretch>
              <a:fillRect l="0" t="0" r="0" b="0"/>
            </a:stretch>
          </a:blipFill>
        </p:spPr>
      </p:sp>
      <p:sp>
        <p:nvSpPr>
          <p:cNvPr name="Freeform 15" id="15"/>
          <p:cNvSpPr/>
          <p:nvPr/>
        </p:nvSpPr>
        <p:spPr>
          <a:xfrm flipH="false" flipV="false" rot="0">
            <a:off x="6888926" y="1412927"/>
            <a:ext cx="2255074" cy="557191"/>
          </a:xfrm>
          <a:custGeom>
            <a:avLst/>
            <a:gdLst/>
            <a:ahLst/>
            <a:cxnLst/>
            <a:rect r="r" b="b" t="t" l="l"/>
            <a:pathLst>
              <a:path h="557191" w="2255074">
                <a:moveTo>
                  <a:pt x="0" y="0"/>
                </a:moveTo>
                <a:lnTo>
                  <a:pt x="2255074" y="0"/>
                </a:lnTo>
                <a:lnTo>
                  <a:pt x="2255074" y="557191"/>
                </a:lnTo>
                <a:lnTo>
                  <a:pt x="0" y="557191"/>
                </a:lnTo>
                <a:lnTo>
                  <a:pt x="0" y="0"/>
                </a:lnTo>
                <a:close/>
              </a:path>
            </a:pathLst>
          </a:custGeom>
          <a:blipFill>
            <a:blip r:embed="rId9"/>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DAF-KCCuZyk</dc:identifier>
  <dcterms:modified xsi:type="dcterms:W3CDTF">2011-08-01T06:04:30Z</dcterms:modified>
  <cp:revision>1</cp:revision>
  <dc:title>Bản sao của Robotics and Artificial Intelligence Lesson</dc:title>
</cp:coreProperties>
</file>